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3" r:id="rId4"/>
    <p:sldId id="1053" r:id="rId5"/>
    <p:sldId id="1054" r:id="rId6"/>
    <p:sldId id="261" r:id="rId7"/>
    <p:sldId id="258" r:id="rId8"/>
    <p:sldId id="260" r:id="rId9"/>
    <p:sldId id="1057" r:id="rId10"/>
    <p:sldId id="1058" r:id="rId11"/>
    <p:sldId id="1059" r:id="rId12"/>
    <p:sldId id="1060" r:id="rId13"/>
    <p:sldId id="1061" r:id="rId14"/>
    <p:sldId id="1062" r:id="rId15"/>
    <p:sldId id="1063" r:id="rId16"/>
    <p:sldId id="1064" r:id="rId17"/>
    <p:sldId id="1065" r:id="rId18"/>
    <p:sldId id="1066" r:id="rId19"/>
    <p:sldId id="1067" r:id="rId20"/>
    <p:sldId id="1068" r:id="rId21"/>
    <p:sldId id="264" r:id="rId22"/>
    <p:sldId id="262" r:id="rId23"/>
    <p:sldId id="265" r:id="rId24"/>
    <p:sldId id="1056" r:id="rId25"/>
    <p:sldId id="1071" r:id="rId26"/>
    <p:sldId id="1072" r:id="rId27"/>
    <p:sldId id="1073" r:id="rId28"/>
    <p:sldId id="1074" r:id="rId29"/>
    <p:sldId id="1069" r:id="rId30"/>
    <p:sldId id="1075" r:id="rId31"/>
    <p:sldId id="1076" r:id="rId32"/>
    <p:sldId id="1077" r:id="rId33"/>
    <p:sldId id="1078" r:id="rId34"/>
    <p:sldId id="1079" r:id="rId35"/>
    <p:sldId id="1080" r:id="rId36"/>
    <p:sldId id="1081" r:id="rId37"/>
    <p:sldId id="266" r:id="rId38"/>
    <p:sldId id="104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1C6A"/>
    <a:srgbClr val="320175"/>
    <a:srgbClr val="41258C"/>
    <a:srgbClr val="010D1D"/>
    <a:srgbClr val="080C39"/>
    <a:srgbClr val="18297E"/>
    <a:srgbClr val="152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8" d="100"/>
          <a:sy n="108" d="100"/>
        </p:scale>
        <p:origin x="6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FFD9-21D6-68F3-CAD3-A0C9670B6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F6071-7C19-5B6F-B1B4-5C0909A268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CB308F-2026-22DD-E4ED-4379E781AD72}"/>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4CBAE21B-B88E-DD9B-593C-9F1188AE7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2B35A-CCC0-3373-9466-D84E04D2EF24}"/>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38110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7298-1CF8-5A78-9F4D-30043A74D6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D30058-B063-2C0A-23F8-F03651AECB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AC902-BEAD-7425-9F2E-4CE71F00ACE9}"/>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B64DCD83-7678-6A6B-B392-7AB56BD47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E106D-E184-923D-2EC6-E754024CEC9D}"/>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42940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02E1F8-1ED7-1046-ABC5-E90F98B0D0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0A97F2-DB6A-B1A5-A7F5-9F5A87ECC3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349C7-2757-0ADB-E2BC-5A0A45FFD9B2}"/>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04FF1977-0AAE-E3E4-3417-6FF1A585C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FD8FA-EF38-F0F2-2553-5825025F3081}"/>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66645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3ECE-1355-5E23-C56D-3856344CC8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423D2-8DAA-F2DF-DA74-4E4F2A894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C7ED3-8C15-B68C-12E0-620107FC2BAA}"/>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1BC288BC-434B-9F36-820E-098AD4F5D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62FAE-AC32-7D09-A618-1DD814B50814}"/>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138040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C8C0-F0DA-4FB0-EBEE-53CFAA250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F44B7-80BB-84B2-7CF5-335E0525CC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8C70E6-1A19-A019-4CFD-BFD40EEAD84C}"/>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5E896179-0BD8-FC50-4FCB-C2EC6E44B1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ED6AC-F435-CF4F-16D9-B0CDBCF3CB2A}"/>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357385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F75-6FA8-2203-BDAF-A98E6A43D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92550-3665-C389-0F2F-D62838C433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C6BC83-C1FD-0BF5-5F73-F362E02D13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5F653F-ED34-E8DD-E389-B03F56C546D1}"/>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6" name="Footer Placeholder 5">
            <a:extLst>
              <a:ext uri="{FF2B5EF4-FFF2-40B4-BE49-F238E27FC236}">
                <a16:creationId xmlns:a16="http://schemas.microsoft.com/office/drawing/2014/main" id="{CCF66D84-6D4D-BD33-A4B7-39E1223F5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6D329-0587-73F9-FA3F-26328583F20C}"/>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4234826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836C-64F1-C9B0-9FFD-D2B87F8D59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DA1F1F-F8C9-016F-3894-DBA8EC203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F0D274-369D-D944-784F-E86FEB3596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9F1805-12CE-2F40-C853-A270037CD4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7D1F4D-ACE0-D3B8-4A3F-EF3235F5C5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508A7F-350E-9AA9-CAA4-B3C8A4BE3B00}"/>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8" name="Footer Placeholder 7">
            <a:extLst>
              <a:ext uri="{FF2B5EF4-FFF2-40B4-BE49-F238E27FC236}">
                <a16:creationId xmlns:a16="http://schemas.microsoft.com/office/drawing/2014/main" id="{BFF8CBCA-F83C-3B7F-099F-DAA2144701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C3F147-DE2A-9131-CB9A-64A9AD3B254A}"/>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561078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2432-A462-34A1-E262-4E8D232B4D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17FC41-85EB-4B76-29A2-4B93550CE5BC}"/>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4" name="Footer Placeholder 3">
            <a:extLst>
              <a:ext uri="{FF2B5EF4-FFF2-40B4-BE49-F238E27FC236}">
                <a16:creationId xmlns:a16="http://schemas.microsoft.com/office/drawing/2014/main" id="{C71EE1EA-AB37-F8B3-003D-263561854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29E8B-5D02-88F5-587F-13FCA94BD304}"/>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306338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86576-838E-C7D6-682B-5C66CE6DDA34}"/>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3" name="Footer Placeholder 2">
            <a:extLst>
              <a:ext uri="{FF2B5EF4-FFF2-40B4-BE49-F238E27FC236}">
                <a16:creationId xmlns:a16="http://schemas.microsoft.com/office/drawing/2014/main" id="{863EC23D-4436-B11D-DC32-CAF0A3BBE7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41789-7676-BD65-BE1F-A8F54B97EA35}"/>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2224246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D2EE-38F0-92C7-B4C6-1407D3556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447559-832D-F5B1-FB5C-998758C06A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86224E-4028-8298-E2EA-629044263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144D1-2C06-DFCF-B0E3-475E268512D2}"/>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6" name="Footer Placeholder 5">
            <a:extLst>
              <a:ext uri="{FF2B5EF4-FFF2-40B4-BE49-F238E27FC236}">
                <a16:creationId xmlns:a16="http://schemas.microsoft.com/office/drawing/2014/main" id="{C7F6F18F-AD1A-4C5B-A2C0-367AF8487E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A0F8AD-9571-0F21-5D9E-F0B956AF8B77}"/>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353489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55E1-6D89-C403-0393-A675267D13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AEFFF-C91F-3510-06D7-F2E6AF7D1E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1FC449-EA75-3C52-B7C4-03C268949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3DA49-908B-8C91-AC59-86998772DB0F}"/>
              </a:ext>
            </a:extLst>
          </p:cNvPr>
          <p:cNvSpPr>
            <a:spLocks noGrp="1"/>
          </p:cNvSpPr>
          <p:nvPr>
            <p:ph type="dt" sz="half" idx="10"/>
          </p:nvPr>
        </p:nvSpPr>
        <p:spPr/>
        <p:txBody>
          <a:bodyPr/>
          <a:lstStyle/>
          <a:p>
            <a:fld id="{0F9F4D2E-4D99-4697-A294-4A64860C3E80}" type="datetimeFigureOut">
              <a:rPr lang="en-US" smtClean="0"/>
              <a:t>10/23/2024</a:t>
            </a:fld>
            <a:endParaRPr lang="en-US"/>
          </a:p>
        </p:txBody>
      </p:sp>
      <p:sp>
        <p:nvSpPr>
          <p:cNvPr id="6" name="Footer Placeholder 5">
            <a:extLst>
              <a:ext uri="{FF2B5EF4-FFF2-40B4-BE49-F238E27FC236}">
                <a16:creationId xmlns:a16="http://schemas.microsoft.com/office/drawing/2014/main" id="{E90D5344-2D41-5CA3-3913-5DAC1BD39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B1734-4395-C153-5FFF-2E62BAED20CB}"/>
              </a:ext>
            </a:extLst>
          </p:cNvPr>
          <p:cNvSpPr>
            <a:spLocks noGrp="1"/>
          </p:cNvSpPr>
          <p:nvPr>
            <p:ph type="sldNum" sz="quarter" idx="12"/>
          </p:nvPr>
        </p:nvSpPr>
        <p:spPr/>
        <p:txBody>
          <a:bodyPr/>
          <a:lstStyle/>
          <a:p>
            <a:fld id="{897F6BA0-C556-49DB-8335-F18EB8EA2E76}" type="slidenum">
              <a:rPr lang="en-US" smtClean="0"/>
              <a:t>‹#›</a:t>
            </a:fld>
            <a:endParaRPr lang="en-US"/>
          </a:p>
        </p:txBody>
      </p:sp>
    </p:spTree>
    <p:extLst>
      <p:ext uri="{BB962C8B-B14F-4D97-AF65-F5344CB8AC3E}">
        <p14:creationId xmlns:p14="http://schemas.microsoft.com/office/powerpoint/2010/main" val="1601970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5E2687-2924-3BA1-3F98-CB01309C5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72CAA9-535E-0C37-8364-82B1ECFEE4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FD9BB-F848-41CD-85E7-9C1E344819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F4D2E-4D99-4697-A294-4A64860C3E80}" type="datetimeFigureOut">
              <a:rPr lang="en-US" smtClean="0"/>
              <a:t>10/23/2024</a:t>
            </a:fld>
            <a:endParaRPr lang="en-US"/>
          </a:p>
        </p:txBody>
      </p:sp>
      <p:sp>
        <p:nvSpPr>
          <p:cNvPr id="5" name="Footer Placeholder 4">
            <a:extLst>
              <a:ext uri="{FF2B5EF4-FFF2-40B4-BE49-F238E27FC236}">
                <a16:creationId xmlns:a16="http://schemas.microsoft.com/office/drawing/2014/main" id="{E2AB9C8F-EDE4-59A2-CBDB-7053EB1E8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AD16B5-23EF-69BF-B0C2-F27597FEC7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F6BA0-C556-49DB-8335-F18EB8EA2E76}" type="slidenum">
              <a:rPr lang="en-US" smtClean="0"/>
              <a:t>‹#›</a:t>
            </a:fld>
            <a:endParaRPr lang="en-US"/>
          </a:p>
        </p:txBody>
      </p:sp>
    </p:spTree>
    <p:extLst>
      <p:ext uri="{BB962C8B-B14F-4D97-AF65-F5344CB8AC3E}">
        <p14:creationId xmlns:p14="http://schemas.microsoft.com/office/powerpoint/2010/main" val="3898989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8297E"/>
            </a:gs>
            <a:gs pos="72000">
              <a:srgbClr val="080C39"/>
            </a:gs>
          </a:gsLst>
          <a:lin ang="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AFC86D-8C72-BDA6-AA77-512F65F66FAF}"/>
              </a:ext>
            </a:extLst>
          </p:cNvPr>
          <p:cNvPicPr>
            <a:picLocks noChangeAspect="1"/>
          </p:cNvPicPr>
          <p:nvPr/>
        </p:nvPicPr>
        <p:blipFill>
          <a:blip r:embed="rId2"/>
          <a:stretch>
            <a:fillRect/>
          </a:stretch>
        </p:blipFill>
        <p:spPr>
          <a:xfrm>
            <a:off x="-1949427" y="1110528"/>
            <a:ext cx="8283428" cy="5753142"/>
          </a:xfrm>
          <a:custGeom>
            <a:avLst/>
            <a:gdLst>
              <a:gd name="connsiteX0" fmla="*/ 0 w 8283428"/>
              <a:gd name="connsiteY0" fmla="*/ 0 h 5753142"/>
              <a:gd name="connsiteX1" fmla="*/ 8283429 w 8283428"/>
              <a:gd name="connsiteY1" fmla="*/ 0 h 5753142"/>
              <a:gd name="connsiteX2" fmla="*/ 8283429 w 8283428"/>
              <a:gd name="connsiteY2" fmla="*/ 5753143 h 5753142"/>
              <a:gd name="connsiteX3" fmla="*/ 0 w 8283428"/>
              <a:gd name="connsiteY3" fmla="*/ 5753143 h 5753142"/>
            </a:gdLst>
            <a:ahLst/>
            <a:cxnLst>
              <a:cxn ang="0">
                <a:pos x="connsiteX0" y="connsiteY0"/>
              </a:cxn>
              <a:cxn ang="0">
                <a:pos x="connsiteX1" y="connsiteY1"/>
              </a:cxn>
              <a:cxn ang="0">
                <a:pos x="connsiteX2" y="connsiteY2"/>
              </a:cxn>
              <a:cxn ang="0">
                <a:pos x="connsiteX3" y="connsiteY3"/>
              </a:cxn>
            </a:cxnLst>
            <a:rect l="l" t="t" r="r" b="b"/>
            <a:pathLst>
              <a:path w="8283428" h="5753142">
                <a:moveTo>
                  <a:pt x="0" y="0"/>
                </a:moveTo>
                <a:lnTo>
                  <a:pt x="8283429" y="0"/>
                </a:lnTo>
                <a:lnTo>
                  <a:pt x="8283429" y="5753143"/>
                </a:lnTo>
                <a:lnTo>
                  <a:pt x="0" y="5753143"/>
                </a:lnTo>
                <a:close/>
              </a:path>
            </a:pathLst>
          </a:custGeom>
        </p:spPr>
      </p:pic>
      <p:pic>
        <p:nvPicPr>
          <p:cNvPr id="7" name="Picture 6">
            <a:extLst>
              <a:ext uri="{FF2B5EF4-FFF2-40B4-BE49-F238E27FC236}">
                <a16:creationId xmlns:a16="http://schemas.microsoft.com/office/drawing/2014/main" id="{829E644A-BAD0-C2F2-525A-11F9F4D0F453}"/>
              </a:ext>
            </a:extLst>
          </p:cNvPr>
          <p:cNvPicPr>
            <a:picLocks noChangeAspect="1"/>
          </p:cNvPicPr>
          <p:nvPr/>
        </p:nvPicPr>
        <p:blipFill>
          <a:blip r:embed="rId3"/>
          <a:stretch>
            <a:fillRect/>
          </a:stretch>
        </p:blipFill>
        <p:spPr>
          <a:xfrm>
            <a:off x="6034536" y="-54000"/>
            <a:ext cx="6171428" cy="6912000"/>
          </a:xfrm>
          <a:custGeom>
            <a:avLst/>
            <a:gdLst>
              <a:gd name="connsiteX0" fmla="*/ 0 w 6171428"/>
              <a:gd name="connsiteY0" fmla="*/ 0 h 6912000"/>
              <a:gd name="connsiteX1" fmla="*/ 6171429 w 6171428"/>
              <a:gd name="connsiteY1" fmla="*/ 0 h 6912000"/>
              <a:gd name="connsiteX2" fmla="*/ 6171429 w 6171428"/>
              <a:gd name="connsiteY2" fmla="*/ 6912000 h 6912000"/>
              <a:gd name="connsiteX3" fmla="*/ 0 w 6171428"/>
              <a:gd name="connsiteY3" fmla="*/ 6912000 h 6912000"/>
            </a:gdLst>
            <a:ahLst/>
            <a:cxnLst>
              <a:cxn ang="0">
                <a:pos x="connsiteX0" y="connsiteY0"/>
              </a:cxn>
              <a:cxn ang="0">
                <a:pos x="connsiteX1" y="connsiteY1"/>
              </a:cxn>
              <a:cxn ang="0">
                <a:pos x="connsiteX2" y="connsiteY2"/>
              </a:cxn>
              <a:cxn ang="0">
                <a:pos x="connsiteX3" y="connsiteY3"/>
              </a:cxn>
            </a:cxnLst>
            <a:rect l="l" t="t" r="r" b="b"/>
            <a:pathLst>
              <a:path w="6171428" h="6912000">
                <a:moveTo>
                  <a:pt x="0" y="0"/>
                </a:moveTo>
                <a:lnTo>
                  <a:pt x="6171429" y="0"/>
                </a:lnTo>
                <a:lnTo>
                  <a:pt x="6171429" y="6912000"/>
                </a:lnTo>
                <a:lnTo>
                  <a:pt x="0" y="6912000"/>
                </a:lnTo>
                <a:close/>
              </a:path>
            </a:pathLst>
          </a:custGeom>
        </p:spPr>
      </p:pic>
      <p:grpSp>
        <p:nvGrpSpPr>
          <p:cNvPr id="21" name="Group 20">
            <a:extLst>
              <a:ext uri="{FF2B5EF4-FFF2-40B4-BE49-F238E27FC236}">
                <a16:creationId xmlns:a16="http://schemas.microsoft.com/office/drawing/2014/main" id="{9621D5D3-CC9C-1C97-ECA6-3CE57A14A88C}"/>
              </a:ext>
            </a:extLst>
          </p:cNvPr>
          <p:cNvGrpSpPr/>
          <p:nvPr/>
        </p:nvGrpSpPr>
        <p:grpSpPr>
          <a:xfrm>
            <a:off x="512907" y="717348"/>
            <a:ext cx="11230727" cy="5423305"/>
            <a:chOff x="672695" y="806116"/>
            <a:chExt cx="11230727" cy="5423305"/>
          </a:xfrm>
        </p:grpSpPr>
        <p:pic>
          <p:nvPicPr>
            <p:cNvPr id="16" name="Picture 15">
              <a:extLst>
                <a:ext uri="{FF2B5EF4-FFF2-40B4-BE49-F238E27FC236}">
                  <a16:creationId xmlns:a16="http://schemas.microsoft.com/office/drawing/2014/main" id="{DA0BE804-CB7E-44A2-59DA-8D122404C507}"/>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672695" y="806116"/>
              <a:ext cx="5423305" cy="5423305"/>
            </a:xfrm>
            <a:prstGeom prst="ellipse">
              <a:avLst/>
            </a:prstGeom>
            <a:effectLst>
              <a:outerShdw blurRad="215900" sx="102000" sy="102000" algn="ctr" rotWithShape="0">
                <a:prstClr val="black">
                  <a:alpha val="21000"/>
                </a:prstClr>
              </a:outerShdw>
            </a:effectLst>
          </p:spPr>
        </p:pic>
        <p:grpSp>
          <p:nvGrpSpPr>
            <p:cNvPr id="20" name="Group 19">
              <a:extLst>
                <a:ext uri="{FF2B5EF4-FFF2-40B4-BE49-F238E27FC236}">
                  <a16:creationId xmlns:a16="http://schemas.microsoft.com/office/drawing/2014/main" id="{8096A79A-EFC6-9120-3F76-1F5A91805A07}"/>
                </a:ext>
              </a:extLst>
            </p:cNvPr>
            <p:cNvGrpSpPr/>
            <p:nvPr/>
          </p:nvGrpSpPr>
          <p:grpSpPr>
            <a:xfrm>
              <a:off x="6656654" y="2152900"/>
              <a:ext cx="5246768" cy="2166990"/>
              <a:chOff x="6656654" y="1839451"/>
              <a:chExt cx="5246768" cy="2166990"/>
            </a:xfrm>
          </p:grpSpPr>
          <p:sp>
            <p:nvSpPr>
              <p:cNvPr id="18" name="TextBox 17">
                <a:extLst>
                  <a:ext uri="{FF2B5EF4-FFF2-40B4-BE49-F238E27FC236}">
                    <a16:creationId xmlns:a16="http://schemas.microsoft.com/office/drawing/2014/main" id="{CD4FB181-E993-4356-3C89-7D20ACF1B29D}"/>
                  </a:ext>
                </a:extLst>
              </p:cNvPr>
              <p:cNvSpPr txBox="1"/>
              <p:nvPr/>
            </p:nvSpPr>
            <p:spPr>
              <a:xfrm>
                <a:off x="6656654" y="1839451"/>
                <a:ext cx="5246768" cy="1446550"/>
              </a:xfrm>
              <a:prstGeom prst="rect">
                <a:avLst/>
              </a:prstGeom>
              <a:noFill/>
            </p:spPr>
            <p:txBody>
              <a:bodyPr wrap="square">
                <a:spAutoFit/>
              </a:bodyPr>
              <a:lstStyle/>
              <a:p>
                <a:pPr algn="ctr"/>
                <a:r>
                  <a:rPr lang="en-US" sz="8800" b="1" dirty="0">
                    <a:solidFill>
                      <a:schemeClr val="bg1"/>
                    </a:solidFill>
                    <a:latin typeface="Montserrat" panose="00000500000000000000" pitchFamily="2" charset="0"/>
                  </a:rPr>
                  <a:t>Malware</a:t>
                </a:r>
              </a:p>
            </p:txBody>
          </p:sp>
          <p:sp>
            <p:nvSpPr>
              <p:cNvPr id="19" name="Rectangle: Rounded Corners 18">
                <a:extLst>
                  <a:ext uri="{FF2B5EF4-FFF2-40B4-BE49-F238E27FC236}">
                    <a16:creationId xmlns:a16="http://schemas.microsoft.com/office/drawing/2014/main" id="{C9F0C68D-51E9-891C-5B41-93587C998E17}"/>
                  </a:ext>
                </a:extLst>
              </p:cNvPr>
              <p:cNvSpPr/>
              <p:nvPr/>
            </p:nvSpPr>
            <p:spPr>
              <a:xfrm>
                <a:off x="7115546" y="3518394"/>
                <a:ext cx="4328984" cy="488047"/>
              </a:xfrm>
              <a:prstGeom prst="roundRect">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0" i="0" dirty="0">
                    <a:effectLst/>
                    <a:latin typeface="Montserrat" panose="00000500000000000000" pitchFamily="2" charset="0"/>
                  </a:rPr>
                  <a:t>Malicious software that compromises computer systems.</a:t>
                </a:r>
                <a:endParaRPr lang="en-US" sz="1100" dirty="0">
                  <a:latin typeface="Montserrat" panose="00000500000000000000" pitchFamily="2" charset="0"/>
                </a:endParaRPr>
              </a:p>
            </p:txBody>
          </p:sp>
        </p:grpSp>
      </p:grpSp>
    </p:spTree>
    <p:extLst>
      <p:ext uri="{BB962C8B-B14F-4D97-AF65-F5344CB8AC3E}">
        <p14:creationId xmlns:p14="http://schemas.microsoft.com/office/powerpoint/2010/main" val="3522769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2D97E5A-CCEC-02B9-B9D0-1284BEEFA687}"/>
              </a:ext>
            </a:extLst>
          </p:cNvPr>
          <p:cNvSpPr txBox="1"/>
          <p:nvPr/>
        </p:nvSpPr>
        <p:spPr>
          <a:xfrm>
            <a:off x="660076" y="1868920"/>
            <a:ext cx="6096000" cy="461665"/>
          </a:xfrm>
          <a:prstGeom prst="rect">
            <a:avLst/>
          </a:prstGeom>
          <a:noFill/>
        </p:spPr>
        <p:txBody>
          <a:bodyPr wrap="square">
            <a:spAutoFit/>
          </a:bodyPr>
          <a:lstStyle/>
          <a:p>
            <a:r>
              <a:rPr lang="en-US" sz="2400" dirty="0">
                <a:solidFill>
                  <a:schemeClr val="bg1"/>
                </a:solidFill>
              </a:rPr>
              <a:t>Backdoor Trojans</a:t>
            </a:r>
          </a:p>
        </p:txBody>
      </p:sp>
      <p:sp>
        <p:nvSpPr>
          <p:cNvPr id="14" name="TextBox 13">
            <a:extLst>
              <a:ext uri="{FF2B5EF4-FFF2-40B4-BE49-F238E27FC236}">
                <a16:creationId xmlns:a16="http://schemas.microsoft.com/office/drawing/2014/main" id="{768FBF1E-9136-B789-EAA8-F1A6B66F0620}"/>
              </a:ext>
            </a:extLst>
          </p:cNvPr>
          <p:cNvSpPr txBox="1"/>
          <p:nvPr/>
        </p:nvSpPr>
        <p:spPr>
          <a:xfrm>
            <a:off x="660076" y="2678728"/>
            <a:ext cx="6096000" cy="461665"/>
          </a:xfrm>
          <a:prstGeom prst="rect">
            <a:avLst/>
          </a:prstGeom>
          <a:noFill/>
        </p:spPr>
        <p:txBody>
          <a:bodyPr wrap="square">
            <a:spAutoFit/>
          </a:bodyPr>
          <a:lstStyle/>
          <a:p>
            <a:r>
              <a:rPr lang="en-US" sz="2400" dirty="0">
                <a:solidFill>
                  <a:schemeClr val="bg1"/>
                </a:solidFill>
              </a:rPr>
              <a:t>Remote Access Trojan (RAT)</a:t>
            </a:r>
          </a:p>
        </p:txBody>
      </p:sp>
      <p:sp>
        <p:nvSpPr>
          <p:cNvPr id="16" name="TextBox 15">
            <a:extLst>
              <a:ext uri="{FF2B5EF4-FFF2-40B4-BE49-F238E27FC236}">
                <a16:creationId xmlns:a16="http://schemas.microsoft.com/office/drawing/2014/main" id="{9254B7FE-C2DC-C304-808A-F76B4382F2E8}"/>
              </a:ext>
            </a:extLst>
          </p:cNvPr>
          <p:cNvSpPr txBox="1"/>
          <p:nvPr/>
        </p:nvSpPr>
        <p:spPr>
          <a:xfrm>
            <a:off x="660076" y="3488536"/>
            <a:ext cx="6096000" cy="461665"/>
          </a:xfrm>
          <a:prstGeom prst="rect">
            <a:avLst/>
          </a:prstGeom>
          <a:noFill/>
        </p:spPr>
        <p:txBody>
          <a:bodyPr wrap="square">
            <a:spAutoFit/>
          </a:bodyPr>
          <a:lstStyle/>
          <a:p>
            <a:r>
              <a:rPr lang="en-US" sz="2400" dirty="0">
                <a:solidFill>
                  <a:schemeClr val="bg1"/>
                </a:solidFill>
              </a:rPr>
              <a:t>Banking Trojans</a:t>
            </a:r>
          </a:p>
        </p:txBody>
      </p:sp>
      <p:sp>
        <p:nvSpPr>
          <p:cNvPr id="18" name="TextBox 17">
            <a:extLst>
              <a:ext uri="{FF2B5EF4-FFF2-40B4-BE49-F238E27FC236}">
                <a16:creationId xmlns:a16="http://schemas.microsoft.com/office/drawing/2014/main" id="{77C71218-1F17-3AA6-7DC0-9B81A8441867}"/>
              </a:ext>
            </a:extLst>
          </p:cNvPr>
          <p:cNvSpPr txBox="1"/>
          <p:nvPr/>
        </p:nvSpPr>
        <p:spPr>
          <a:xfrm>
            <a:off x="660076" y="4298344"/>
            <a:ext cx="6096000" cy="461665"/>
          </a:xfrm>
          <a:prstGeom prst="rect">
            <a:avLst/>
          </a:prstGeom>
          <a:noFill/>
        </p:spPr>
        <p:txBody>
          <a:bodyPr wrap="square">
            <a:spAutoFit/>
          </a:bodyPr>
          <a:lstStyle/>
          <a:p>
            <a:r>
              <a:rPr lang="en-US" sz="2400" dirty="0">
                <a:solidFill>
                  <a:schemeClr val="bg1"/>
                </a:solidFill>
              </a:rPr>
              <a:t>DDoS Trojan </a:t>
            </a:r>
          </a:p>
        </p:txBody>
      </p:sp>
      <p:pic>
        <p:nvPicPr>
          <p:cNvPr id="20" name="Picture 6">
            <a:extLst>
              <a:ext uri="{FF2B5EF4-FFF2-40B4-BE49-F238E27FC236}">
                <a16:creationId xmlns:a16="http://schemas.microsoft.com/office/drawing/2014/main" id="{23282484-1791-F838-4F03-CE4747B0B0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89" t="425" r="4144" b="425"/>
          <a:stretch/>
        </p:blipFill>
        <p:spPr bwMode="auto">
          <a:xfrm>
            <a:off x="7936635" y="880816"/>
            <a:ext cx="3286899" cy="4714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378985-27B2-18CE-F24F-D795617DFF9F}"/>
              </a:ext>
            </a:extLst>
          </p:cNvPr>
          <p:cNvSpPr/>
          <p:nvPr/>
        </p:nvSpPr>
        <p:spPr>
          <a:xfrm>
            <a:off x="660076" y="364327"/>
            <a:ext cx="3752126"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FD03147-C9D7-F96E-D5AC-ED155D9EC7DB}"/>
              </a:ext>
            </a:extLst>
          </p:cNvPr>
          <p:cNvSpPr txBox="1"/>
          <p:nvPr/>
        </p:nvSpPr>
        <p:spPr>
          <a:xfrm>
            <a:off x="662576" y="509548"/>
            <a:ext cx="6093500" cy="707886"/>
          </a:xfrm>
          <a:prstGeom prst="rect">
            <a:avLst/>
          </a:prstGeom>
          <a:noFill/>
        </p:spPr>
        <p:txBody>
          <a:bodyPr wrap="square">
            <a:spAutoFit/>
          </a:bodyPr>
          <a:lstStyle/>
          <a:p>
            <a:r>
              <a:rPr lang="en-US" sz="4000" dirty="0">
                <a:solidFill>
                  <a:schemeClr val="bg1"/>
                </a:solidFill>
              </a:rPr>
              <a:t>Types of Trojans</a:t>
            </a:r>
            <a:endParaRPr lang="en-US" sz="4000" dirty="0"/>
          </a:p>
        </p:txBody>
      </p:sp>
    </p:spTree>
    <p:extLst>
      <p:ext uri="{BB962C8B-B14F-4D97-AF65-F5344CB8AC3E}">
        <p14:creationId xmlns:p14="http://schemas.microsoft.com/office/powerpoint/2010/main" val="19833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34BDA4-66B1-0F84-41B8-EEA0BAA9BDFA}"/>
              </a:ext>
            </a:extLst>
          </p:cNvPr>
          <p:cNvSpPr txBox="1"/>
          <p:nvPr/>
        </p:nvSpPr>
        <p:spPr>
          <a:xfrm>
            <a:off x="267543" y="1817485"/>
            <a:ext cx="6843471" cy="1754326"/>
          </a:xfrm>
          <a:prstGeom prst="rect">
            <a:avLst/>
          </a:prstGeom>
          <a:noFill/>
        </p:spPr>
        <p:txBody>
          <a:bodyPr wrap="square">
            <a:spAutoFit/>
          </a:bodyPr>
          <a:lstStyle/>
          <a:p>
            <a:r>
              <a:rPr lang="en-US" dirty="0">
                <a:solidFill>
                  <a:schemeClr val="bg1"/>
                </a:solidFill>
              </a:rPr>
              <a:t>Trojans work by disguising themselves as legitimate software or files to trick users into downloading and installing them. Once installed, they create a backdoor that allows attackers to remotely control the infected device. Trojans can steal data, monitor user activity, or even install additional malware without the user's knowledge. Unlike viruses or worms, Trojans do not self-replicate.</a:t>
            </a:r>
          </a:p>
        </p:txBody>
      </p:sp>
      <p:pic>
        <p:nvPicPr>
          <p:cNvPr id="6" name="Picture 6">
            <a:extLst>
              <a:ext uri="{FF2B5EF4-FFF2-40B4-BE49-F238E27FC236}">
                <a16:creationId xmlns:a16="http://schemas.microsoft.com/office/drawing/2014/main" id="{3C9DD9C4-916C-0B63-0A26-B51D8C90DE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3" t="1360" r="18867" b="1360"/>
          <a:stretch/>
        </p:blipFill>
        <p:spPr bwMode="auto">
          <a:xfrm>
            <a:off x="8143879" y="967722"/>
            <a:ext cx="3297833" cy="4922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B7ED0D-3B5C-78B8-156E-AE9BC926D16B}"/>
              </a:ext>
            </a:extLst>
          </p:cNvPr>
          <p:cNvSpPr/>
          <p:nvPr/>
        </p:nvSpPr>
        <p:spPr>
          <a:xfrm>
            <a:off x="267543" y="328349"/>
            <a:ext cx="6455085"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9E2ABE-9BA5-AD94-3C99-4454281BD547}"/>
              </a:ext>
            </a:extLst>
          </p:cNvPr>
          <p:cNvSpPr txBox="1"/>
          <p:nvPr/>
        </p:nvSpPr>
        <p:spPr>
          <a:xfrm>
            <a:off x="267543" y="490895"/>
            <a:ext cx="7446363" cy="707886"/>
          </a:xfrm>
          <a:prstGeom prst="rect">
            <a:avLst/>
          </a:prstGeom>
          <a:noFill/>
        </p:spPr>
        <p:txBody>
          <a:bodyPr wrap="square">
            <a:spAutoFit/>
          </a:bodyPr>
          <a:lstStyle/>
          <a:p>
            <a:r>
              <a:rPr lang="en-US" sz="4000" dirty="0">
                <a:solidFill>
                  <a:schemeClr val="bg1"/>
                </a:solidFill>
              </a:rPr>
              <a:t>How do Trojans actually work?</a:t>
            </a:r>
          </a:p>
        </p:txBody>
      </p:sp>
    </p:spTree>
    <p:extLst>
      <p:ext uri="{BB962C8B-B14F-4D97-AF65-F5344CB8AC3E}">
        <p14:creationId xmlns:p14="http://schemas.microsoft.com/office/powerpoint/2010/main" val="830522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14A453-C2D7-3B1E-180C-AF59EB9C536B}"/>
              </a:ext>
            </a:extLst>
          </p:cNvPr>
          <p:cNvSpPr txBox="1"/>
          <p:nvPr/>
        </p:nvSpPr>
        <p:spPr>
          <a:xfrm>
            <a:off x="246090" y="985990"/>
            <a:ext cx="9217891" cy="707886"/>
          </a:xfrm>
          <a:prstGeom prst="rect">
            <a:avLst/>
          </a:prstGeom>
          <a:noFill/>
        </p:spPr>
        <p:txBody>
          <a:bodyPr wrap="square">
            <a:spAutoFit/>
          </a:bodyPr>
          <a:lstStyle/>
          <a:p>
            <a:endParaRPr lang="en-US" sz="4000" dirty="0">
              <a:solidFill>
                <a:schemeClr val="bg1"/>
              </a:solidFill>
            </a:endParaRPr>
          </a:p>
        </p:txBody>
      </p:sp>
      <p:sp>
        <p:nvSpPr>
          <p:cNvPr id="9" name="TextBox 8">
            <a:extLst>
              <a:ext uri="{FF2B5EF4-FFF2-40B4-BE49-F238E27FC236}">
                <a16:creationId xmlns:a16="http://schemas.microsoft.com/office/drawing/2014/main" id="{F4671A25-5CEB-FCA7-298A-115BBD907807}"/>
              </a:ext>
            </a:extLst>
          </p:cNvPr>
          <p:cNvSpPr txBox="1"/>
          <p:nvPr/>
        </p:nvSpPr>
        <p:spPr>
          <a:xfrm>
            <a:off x="246090" y="1652040"/>
            <a:ext cx="11065164" cy="400110"/>
          </a:xfrm>
          <a:prstGeom prst="rect">
            <a:avLst/>
          </a:prstGeom>
          <a:noFill/>
        </p:spPr>
        <p:txBody>
          <a:bodyPr wrap="square">
            <a:spAutoFit/>
          </a:bodyPr>
          <a:lstStyle/>
          <a:p>
            <a:r>
              <a:rPr lang="en-US" sz="2000" dirty="0">
                <a:solidFill>
                  <a:schemeClr val="bg1"/>
                </a:solidFill>
              </a:rPr>
              <a:t>Use Antivirus and Anti-Malware Software </a:t>
            </a:r>
          </a:p>
        </p:txBody>
      </p:sp>
      <p:sp>
        <p:nvSpPr>
          <p:cNvPr id="11" name="TextBox 10">
            <a:extLst>
              <a:ext uri="{FF2B5EF4-FFF2-40B4-BE49-F238E27FC236}">
                <a16:creationId xmlns:a16="http://schemas.microsoft.com/office/drawing/2014/main" id="{E5BBE19A-EE38-C191-F1E5-3FCF8126CD2D}"/>
              </a:ext>
            </a:extLst>
          </p:cNvPr>
          <p:cNvSpPr txBox="1"/>
          <p:nvPr/>
        </p:nvSpPr>
        <p:spPr>
          <a:xfrm>
            <a:off x="246089" y="2476057"/>
            <a:ext cx="6094428" cy="400110"/>
          </a:xfrm>
          <a:prstGeom prst="rect">
            <a:avLst/>
          </a:prstGeom>
          <a:noFill/>
        </p:spPr>
        <p:txBody>
          <a:bodyPr wrap="square">
            <a:spAutoFit/>
          </a:bodyPr>
          <a:lstStyle/>
          <a:p>
            <a:r>
              <a:rPr lang="en-US" sz="2000" dirty="0">
                <a:solidFill>
                  <a:schemeClr val="bg1"/>
                </a:solidFill>
              </a:rPr>
              <a:t>Do not download from untrusted sources</a:t>
            </a:r>
          </a:p>
        </p:txBody>
      </p:sp>
      <p:sp>
        <p:nvSpPr>
          <p:cNvPr id="13" name="TextBox 12">
            <a:extLst>
              <a:ext uri="{FF2B5EF4-FFF2-40B4-BE49-F238E27FC236}">
                <a16:creationId xmlns:a16="http://schemas.microsoft.com/office/drawing/2014/main" id="{607F0A00-8541-7A77-E6BC-2CBFED4D65A2}"/>
              </a:ext>
            </a:extLst>
          </p:cNvPr>
          <p:cNvSpPr txBox="1"/>
          <p:nvPr/>
        </p:nvSpPr>
        <p:spPr>
          <a:xfrm>
            <a:off x="246089" y="3297053"/>
            <a:ext cx="6094428" cy="400110"/>
          </a:xfrm>
          <a:prstGeom prst="rect">
            <a:avLst/>
          </a:prstGeom>
          <a:noFill/>
        </p:spPr>
        <p:txBody>
          <a:bodyPr wrap="square">
            <a:spAutoFit/>
          </a:bodyPr>
          <a:lstStyle/>
          <a:p>
            <a:r>
              <a:rPr lang="en-US" sz="2000" dirty="0">
                <a:solidFill>
                  <a:schemeClr val="bg1"/>
                </a:solidFill>
              </a:rPr>
              <a:t>Avoid phishing assaults</a:t>
            </a:r>
          </a:p>
        </p:txBody>
      </p:sp>
      <p:sp>
        <p:nvSpPr>
          <p:cNvPr id="15" name="TextBox 14">
            <a:extLst>
              <a:ext uri="{FF2B5EF4-FFF2-40B4-BE49-F238E27FC236}">
                <a16:creationId xmlns:a16="http://schemas.microsoft.com/office/drawing/2014/main" id="{707E6FD1-0AC5-24BE-DAF4-578F7395F7D9}"/>
              </a:ext>
            </a:extLst>
          </p:cNvPr>
          <p:cNvSpPr txBox="1"/>
          <p:nvPr/>
        </p:nvSpPr>
        <p:spPr>
          <a:xfrm>
            <a:off x="246089" y="4118048"/>
            <a:ext cx="7756748" cy="707886"/>
          </a:xfrm>
          <a:prstGeom prst="rect">
            <a:avLst/>
          </a:prstGeom>
          <a:noFill/>
        </p:spPr>
        <p:txBody>
          <a:bodyPr wrap="square">
            <a:spAutoFit/>
          </a:bodyPr>
          <a:lstStyle/>
          <a:p>
            <a:r>
              <a:rPr lang="en-US" sz="2000" dirty="0">
                <a:solidFill>
                  <a:schemeClr val="bg1"/>
                </a:solidFill>
              </a:rPr>
              <a:t>Update your Operating framework and any introduced security conventions </a:t>
            </a:r>
          </a:p>
        </p:txBody>
      </p:sp>
      <p:sp>
        <p:nvSpPr>
          <p:cNvPr id="17" name="TextBox 16">
            <a:extLst>
              <a:ext uri="{FF2B5EF4-FFF2-40B4-BE49-F238E27FC236}">
                <a16:creationId xmlns:a16="http://schemas.microsoft.com/office/drawing/2014/main" id="{E8B713C8-9F6B-96E5-B8DA-38BE4C07AC62}"/>
              </a:ext>
            </a:extLst>
          </p:cNvPr>
          <p:cNvSpPr txBox="1"/>
          <p:nvPr/>
        </p:nvSpPr>
        <p:spPr>
          <a:xfrm>
            <a:off x="246089" y="5246820"/>
            <a:ext cx="6094428" cy="400110"/>
          </a:xfrm>
          <a:prstGeom prst="rect">
            <a:avLst/>
          </a:prstGeom>
          <a:noFill/>
        </p:spPr>
        <p:txBody>
          <a:bodyPr wrap="square">
            <a:spAutoFit/>
          </a:bodyPr>
          <a:lstStyle/>
          <a:p>
            <a:r>
              <a:rPr lang="en-US" sz="2000" dirty="0">
                <a:solidFill>
                  <a:schemeClr val="bg1"/>
                </a:solidFill>
              </a:rPr>
              <a:t>Do not visit dangerous sites </a:t>
            </a:r>
          </a:p>
        </p:txBody>
      </p:sp>
      <p:pic>
        <p:nvPicPr>
          <p:cNvPr id="20" name="Picture 6">
            <a:extLst>
              <a:ext uri="{FF2B5EF4-FFF2-40B4-BE49-F238E27FC236}">
                <a16:creationId xmlns:a16="http://schemas.microsoft.com/office/drawing/2014/main" id="{0A741C8E-2086-DD1A-FC54-2AC0200F71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64" t="425" r="1493" b="425"/>
          <a:stretch/>
        </p:blipFill>
        <p:spPr bwMode="auto">
          <a:xfrm>
            <a:off x="8080442" y="1652040"/>
            <a:ext cx="3230812" cy="47144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6DF5573-A4D2-C1B9-C5A6-94E5F44F5391}"/>
              </a:ext>
            </a:extLst>
          </p:cNvPr>
          <p:cNvSpPr/>
          <p:nvPr/>
        </p:nvSpPr>
        <p:spPr>
          <a:xfrm>
            <a:off x="361109" y="351939"/>
            <a:ext cx="7859613"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828722F-895B-5B43-8D44-F59A333529DC}"/>
              </a:ext>
            </a:extLst>
          </p:cNvPr>
          <p:cNvSpPr txBox="1"/>
          <p:nvPr/>
        </p:nvSpPr>
        <p:spPr>
          <a:xfrm>
            <a:off x="361109" y="448213"/>
            <a:ext cx="8987852" cy="707886"/>
          </a:xfrm>
          <a:prstGeom prst="rect">
            <a:avLst/>
          </a:prstGeom>
          <a:noFill/>
        </p:spPr>
        <p:txBody>
          <a:bodyPr wrap="square">
            <a:spAutoFit/>
          </a:bodyPr>
          <a:lstStyle/>
          <a:p>
            <a:r>
              <a:rPr lang="en-US" sz="4000" dirty="0">
                <a:solidFill>
                  <a:schemeClr val="bg1"/>
                </a:solidFill>
              </a:rPr>
              <a:t>Prevention and Mitigation of Trojans</a:t>
            </a:r>
          </a:p>
        </p:txBody>
      </p:sp>
    </p:spTree>
    <p:extLst>
      <p:ext uri="{BB962C8B-B14F-4D97-AF65-F5344CB8AC3E}">
        <p14:creationId xmlns:p14="http://schemas.microsoft.com/office/powerpoint/2010/main" val="289013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B26DE-0D49-1EB2-3B3D-2FA3277EA4B4}"/>
              </a:ext>
            </a:extLst>
          </p:cNvPr>
          <p:cNvSpPr txBox="1"/>
          <p:nvPr/>
        </p:nvSpPr>
        <p:spPr>
          <a:xfrm>
            <a:off x="426604" y="1847707"/>
            <a:ext cx="6964796" cy="1477328"/>
          </a:xfrm>
          <a:prstGeom prst="rect">
            <a:avLst/>
          </a:prstGeom>
          <a:noFill/>
        </p:spPr>
        <p:txBody>
          <a:bodyPr wrap="square">
            <a:spAutoFit/>
          </a:bodyPr>
          <a:lstStyle/>
          <a:p>
            <a:r>
              <a:rPr lang="en-US" dirty="0">
                <a:solidFill>
                  <a:schemeClr val="bg1"/>
                </a:solidFill>
              </a:rPr>
              <a:t>Ransomware is a type of malware that holds a victim’s sensitive data or device hostage, threatening to keep it locked—or worse—unless the victim pays a ransom to the attacker . The earliest ransomware attacks simply demanded a ransom in exchange for the encryption key needed to regain access to the affected data or use of the infected device</a:t>
            </a:r>
          </a:p>
        </p:txBody>
      </p:sp>
      <p:pic>
        <p:nvPicPr>
          <p:cNvPr id="7" name="Picture 6">
            <a:extLst>
              <a:ext uri="{FF2B5EF4-FFF2-40B4-BE49-F238E27FC236}">
                <a16:creationId xmlns:a16="http://schemas.microsoft.com/office/drawing/2014/main" id="{39084F4D-33F9-A5CE-376E-09BC27C5D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9" r="15969"/>
          <a:stretch/>
        </p:blipFill>
        <p:spPr bwMode="auto">
          <a:xfrm>
            <a:off x="7871692" y="801731"/>
            <a:ext cx="3207904" cy="44190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DA07622-015D-9BEB-83B6-64154468CA5D}"/>
              </a:ext>
            </a:extLst>
          </p:cNvPr>
          <p:cNvSpPr/>
          <p:nvPr/>
        </p:nvSpPr>
        <p:spPr>
          <a:xfrm>
            <a:off x="426604" y="370379"/>
            <a:ext cx="4393971"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8D6B8287-C80F-3949-A1F3-784EF3A41F94}"/>
              </a:ext>
            </a:extLst>
          </p:cNvPr>
          <p:cNvSpPr txBox="1">
            <a:spLocks/>
          </p:cNvSpPr>
          <p:nvPr/>
        </p:nvSpPr>
        <p:spPr>
          <a:xfrm>
            <a:off x="426604" y="522144"/>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What’s ransomware</a:t>
            </a:r>
          </a:p>
        </p:txBody>
      </p:sp>
    </p:spTree>
    <p:extLst>
      <p:ext uri="{BB962C8B-B14F-4D97-AF65-F5344CB8AC3E}">
        <p14:creationId xmlns:p14="http://schemas.microsoft.com/office/powerpoint/2010/main" val="2041406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B169BB-D668-E009-7AB9-6E45C9D6952D}"/>
              </a:ext>
            </a:extLst>
          </p:cNvPr>
          <p:cNvSpPr txBox="1"/>
          <p:nvPr/>
        </p:nvSpPr>
        <p:spPr>
          <a:xfrm>
            <a:off x="669347" y="1679189"/>
            <a:ext cx="6096000" cy="400110"/>
          </a:xfrm>
          <a:prstGeom prst="rect">
            <a:avLst/>
          </a:prstGeom>
          <a:noFill/>
        </p:spPr>
        <p:txBody>
          <a:bodyPr wrap="square">
            <a:spAutoFit/>
          </a:bodyPr>
          <a:lstStyle/>
          <a:p>
            <a:r>
              <a:rPr lang="en-US" sz="2000" dirty="0" err="1">
                <a:solidFill>
                  <a:schemeClr val="bg1"/>
                </a:solidFill>
              </a:rPr>
              <a:t>Leakware</a:t>
            </a:r>
            <a:r>
              <a:rPr lang="en-US" sz="2000" dirty="0">
                <a:solidFill>
                  <a:schemeClr val="bg1"/>
                </a:solidFill>
              </a:rPr>
              <a:t> or </a:t>
            </a:r>
            <a:r>
              <a:rPr lang="en-US" sz="2000" dirty="0" err="1">
                <a:solidFill>
                  <a:schemeClr val="bg1"/>
                </a:solidFill>
              </a:rPr>
              <a:t>doxware</a:t>
            </a:r>
            <a:endParaRPr lang="en-US" sz="2000" dirty="0">
              <a:solidFill>
                <a:schemeClr val="bg1"/>
              </a:solidFill>
            </a:endParaRPr>
          </a:p>
        </p:txBody>
      </p:sp>
      <p:sp>
        <p:nvSpPr>
          <p:cNvPr id="9" name="TextBox 8">
            <a:extLst>
              <a:ext uri="{FF2B5EF4-FFF2-40B4-BE49-F238E27FC236}">
                <a16:creationId xmlns:a16="http://schemas.microsoft.com/office/drawing/2014/main" id="{9A121717-993A-3A2C-81B7-27E7FF5AAE9D}"/>
              </a:ext>
            </a:extLst>
          </p:cNvPr>
          <p:cNvSpPr txBox="1"/>
          <p:nvPr/>
        </p:nvSpPr>
        <p:spPr>
          <a:xfrm>
            <a:off x="669347" y="2498106"/>
            <a:ext cx="6096000" cy="400110"/>
          </a:xfrm>
          <a:prstGeom prst="rect">
            <a:avLst/>
          </a:prstGeom>
          <a:noFill/>
        </p:spPr>
        <p:txBody>
          <a:bodyPr wrap="square">
            <a:spAutoFit/>
          </a:bodyPr>
          <a:lstStyle/>
          <a:p>
            <a:r>
              <a:rPr lang="en-US" sz="2000" dirty="0">
                <a:solidFill>
                  <a:schemeClr val="bg1"/>
                </a:solidFill>
              </a:rPr>
              <a:t>Mobile ransomware </a:t>
            </a:r>
          </a:p>
        </p:txBody>
      </p:sp>
      <p:sp>
        <p:nvSpPr>
          <p:cNvPr id="11" name="TextBox 10">
            <a:extLst>
              <a:ext uri="{FF2B5EF4-FFF2-40B4-BE49-F238E27FC236}">
                <a16:creationId xmlns:a16="http://schemas.microsoft.com/office/drawing/2014/main" id="{ED6E24B7-9359-FD43-3948-DC950BBD49D0}"/>
              </a:ext>
            </a:extLst>
          </p:cNvPr>
          <p:cNvSpPr txBox="1"/>
          <p:nvPr/>
        </p:nvSpPr>
        <p:spPr>
          <a:xfrm>
            <a:off x="669347" y="3399857"/>
            <a:ext cx="6096000" cy="400110"/>
          </a:xfrm>
          <a:prstGeom prst="rect">
            <a:avLst/>
          </a:prstGeom>
          <a:noFill/>
        </p:spPr>
        <p:txBody>
          <a:bodyPr wrap="square">
            <a:spAutoFit/>
          </a:bodyPr>
          <a:lstStyle/>
          <a:p>
            <a:r>
              <a:rPr lang="en-US" sz="2000" dirty="0">
                <a:solidFill>
                  <a:schemeClr val="bg1"/>
                </a:solidFill>
              </a:rPr>
              <a:t>Wipers</a:t>
            </a:r>
          </a:p>
        </p:txBody>
      </p:sp>
      <p:sp>
        <p:nvSpPr>
          <p:cNvPr id="13" name="TextBox 12">
            <a:extLst>
              <a:ext uri="{FF2B5EF4-FFF2-40B4-BE49-F238E27FC236}">
                <a16:creationId xmlns:a16="http://schemas.microsoft.com/office/drawing/2014/main" id="{4FA3F860-05C3-8578-32DF-306650201BDE}"/>
              </a:ext>
            </a:extLst>
          </p:cNvPr>
          <p:cNvSpPr txBox="1"/>
          <p:nvPr/>
        </p:nvSpPr>
        <p:spPr>
          <a:xfrm>
            <a:off x="669347" y="4301609"/>
            <a:ext cx="6096000" cy="400110"/>
          </a:xfrm>
          <a:prstGeom prst="rect">
            <a:avLst/>
          </a:prstGeom>
          <a:noFill/>
        </p:spPr>
        <p:txBody>
          <a:bodyPr wrap="square">
            <a:spAutoFit/>
          </a:bodyPr>
          <a:lstStyle/>
          <a:p>
            <a:r>
              <a:rPr lang="en-US" sz="2000" dirty="0">
                <a:solidFill>
                  <a:schemeClr val="bg1"/>
                </a:solidFill>
              </a:rPr>
              <a:t>Scareware </a:t>
            </a:r>
          </a:p>
        </p:txBody>
      </p:sp>
      <p:pic>
        <p:nvPicPr>
          <p:cNvPr id="14" name="Picture 13">
            <a:extLst>
              <a:ext uri="{FF2B5EF4-FFF2-40B4-BE49-F238E27FC236}">
                <a16:creationId xmlns:a16="http://schemas.microsoft.com/office/drawing/2014/main" id="{BB0A97F0-F914-8ECA-5E93-5BA72DA5F0F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064" t="-98" r="5320" b="-98"/>
          <a:stretch/>
        </p:blipFill>
        <p:spPr bwMode="auto">
          <a:xfrm>
            <a:off x="7618330" y="950327"/>
            <a:ext cx="3611645" cy="4489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E2A4128-5E6D-C7A7-B21B-18F7907E1D6A}"/>
              </a:ext>
            </a:extLst>
          </p:cNvPr>
          <p:cNvSpPr/>
          <p:nvPr/>
        </p:nvSpPr>
        <p:spPr>
          <a:xfrm>
            <a:off x="669347" y="433838"/>
            <a:ext cx="4874860"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D4E168B-D159-4AD9-E9C9-EFD8DE9EAD94}"/>
              </a:ext>
            </a:extLst>
          </p:cNvPr>
          <p:cNvSpPr txBox="1"/>
          <p:nvPr/>
        </p:nvSpPr>
        <p:spPr>
          <a:xfrm>
            <a:off x="669347" y="596384"/>
            <a:ext cx="6096000" cy="707886"/>
          </a:xfrm>
          <a:prstGeom prst="rect">
            <a:avLst/>
          </a:prstGeom>
          <a:noFill/>
        </p:spPr>
        <p:txBody>
          <a:bodyPr wrap="square">
            <a:spAutoFit/>
          </a:bodyPr>
          <a:lstStyle/>
          <a:p>
            <a:r>
              <a:rPr lang="en-US" sz="4000" dirty="0">
                <a:solidFill>
                  <a:schemeClr val="bg1"/>
                </a:solidFill>
              </a:rPr>
              <a:t>Types of ransomware </a:t>
            </a:r>
          </a:p>
        </p:txBody>
      </p:sp>
    </p:spTree>
    <p:extLst>
      <p:ext uri="{BB962C8B-B14F-4D97-AF65-F5344CB8AC3E}">
        <p14:creationId xmlns:p14="http://schemas.microsoft.com/office/powerpoint/2010/main" val="105293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0B886C-ED28-A50F-FBF1-2C17CE78A75F}"/>
              </a:ext>
            </a:extLst>
          </p:cNvPr>
          <p:cNvSpPr txBox="1"/>
          <p:nvPr/>
        </p:nvSpPr>
        <p:spPr>
          <a:xfrm>
            <a:off x="392370" y="1620498"/>
            <a:ext cx="7275256" cy="1754326"/>
          </a:xfrm>
          <a:prstGeom prst="rect">
            <a:avLst/>
          </a:prstGeom>
          <a:noFill/>
        </p:spPr>
        <p:txBody>
          <a:bodyPr wrap="square">
            <a:spAutoFit/>
          </a:bodyPr>
          <a:lstStyle/>
          <a:p>
            <a:r>
              <a:rPr lang="en-US" dirty="0">
                <a:solidFill>
                  <a:schemeClr val="bg1"/>
                </a:solidFill>
              </a:rPr>
              <a:t>Ransomware infiltrates a system through phishing emails, malicious links, or software vulnerabilities. Once inside, it encrypts files, making them inaccessible to the user. The attacker demands a ransom, usually in cryptocurrency, in exchange for a decryption key. If the ransom isn’t paid, the attacker may threaten to delete or leak the data. Ransomware can also spread across networks, affecting multiple devices or systems.</a:t>
            </a:r>
          </a:p>
        </p:txBody>
      </p:sp>
      <p:pic>
        <p:nvPicPr>
          <p:cNvPr id="7" name="Picture 6">
            <a:extLst>
              <a:ext uri="{FF2B5EF4-FFF2-40B4-BE49-F238E27FC236}">
                <a16:creationId xmlns:a16="http://schemas.microsoft.com/office/drawing/2014/main" id="{1B406D9A-426A-D2DA-72F2-AB0EC1E3C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69" r="11869"/>
          <a:stretch/>
        </p:blipFill>
        <p:spPr bwMode="auto">
          <a:xfrm>
            <a:off x="8289617" y="1620498"/>
            <a:ext cx="3000374" cy="448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AA0C69-5E8B-7424-3D03-7DD84FDD6857}"/>
              </a:ext>
            </a:extLst>
          </p:cNvPr>
          <p:cNvSpPr/>
          <p:nvPr/>
        </p:nvSpPr>
        <p:spPr>
          <a:xfrm>
            <a:off x="392370" y="351939"/>
            <a:ext cx="8023661"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13AE2AA-C938-BC81-EF95-42A610CD956F}"/>
              </a:ext>
            </a:extLst>
          </p:cNvPr>
          <p:cNvSpPr txBox="1"/>
          <p:nvPr/>
        </p:nvSpPr>
        <p:spPr>
          <a:xfrm>
            <a:off x="287098" y="440879"/>
            <a:ext cx="8234203" cy="707886"/>
          </a:xfrm>
          <a:prstGeom prst="rect">
            <a:avLst/>
          </a:prstGeom>
          <a:noFill/>
        </p:spPr>
        <p:txBody>
          <a:bodyPr wrap="square">
            <a:spAutoFit/>
          </a:bodyPr>
          <a:lstStyle/>
          <a:p>
            <a:r>
              <a:rPr lang="en-US" sz="4000" dirty="0">
                <a:solidFill>
                  <a:schemeClr val="bg1"/>
                </a:solidFill>
              </a:rPr>
              <a:t>How does Ransomware actually work?</a:t>
            </a:r>
          </a:p>
        </p:txBody>
      </p:sp>
    </p:spTree>
    <p:extLst>
      <p:ext uri="{BB962C8B-B14F-4D97-AF65-F5344CB8AC3E}">
        <p14:creationId xmlns:p14="http://schemas.microsoft.com/office/powerpoint/2010/main" val="2801679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C2FDB-3288-2072-630E-9D313252B447}"/>
              </a:ext>
            </a:extLst>
          </p:cNvPr>
          <p:cNvSpPr txBox="1"/>
          <p:nvPr/>
        </p:nvSpPr>
        <p:spPr>
          <a:xfrm>
            <a:off x="447954" y="1433933"/>
            <a:ext cx="5213746" cy="400110"/>
          </a:xfrm>
          <a:prstGeom prst="rect">
            <a:avLst/>
          </a:prstGeom>
          <a:noFill/>
        </p:spPr>
        <p:txBody>
          <a:bodyPr wrap="square">
            <a:spAutoFit/>
          </a:bodyPr>
          <a:lstStyle/>
          <a:p>
            <a:r>
              <a:rPr lang="en-US" sz="2000" dirty="0">
                <a:solidFill>
                  <a:schemeClr val="bg1"/>
                </a:solidFill>
              </a:rPr>
              <a:t>Never click on unverified links</a:t>
            </a:r>
          </a:p>
        </p:txBody>
      </p:sp>
      <p:sp>
        <p:nvSpPr>
          <p:cNvPr id="5" name="TextBox 4">
            <a:extLst>
              <a:ext uri="{FF2B5EF4-FFF2-40B4-BE49-F238E27FC236}">
                <a16:creationId xmlns:a16="http://schemas.microsoft.com/office/drawing/2014/main" id="{A21FF870-5FD5-B69E-D130-F61A90E19915}"/>
              </a:ext>
            </a:extLst>
          </p:cNvPr>
          <p:cNvSpPr txBox="1"/>
          <p:nvPr/>
        </p:nvSpPr>
        <p:spPr>
          <a:xfrm>
            <a:off x="447954" y="2081071"/>
            <a:ext cx="5213746" cy="400110"/>
          </a:xfrm>
          <a:prstGeom prst="rect">
            <a:avLst/>
          </a:prstGeom>
          <a:noFill/>
        </p:spPr>
        <p:txBody>
          <a:bodyPr wrap="square">
            <a:spAutoFit/>
          </a:bodyPr>
          <a:lstStyle/>
          <a:p>
            <a:r>
              <a:rPr lang="en-US" sz="2000" dirty="0">
                <a:solidFill>
                  <a:schemeClr val="bg1"/>
                </a:solidFill>
              </a:rPr>
              <a:t>Scan emails for malware</a:t>
            </a:r>
          </a:p>
        </p:txBody>
      </p:sp>
      <p:sp>
        <p:nvSpPr>
          <p:cNvPr id="7" name="TextBox 6">
            <a:extLst>
              <a:ext uri="{FF2B5EF4-FFF2-40B4-BE49-F238E27FC236}">
                <a16:creationId xmlns:a16="http://schemas.microsoft.com/office/drawing/2014/main" id="{5F8EC34E-01C4-9290-A91C-56E07CCA4BCC}"/>
              </a:ext>
            </a:extLst>
          </p:cNvPr>
          <p:cNvSpPr txBox="1"/>
          <p:nvPr/>
        </p:nvSpPr>
        <p:spPr>
          <a:xfrm>
            <a:off x="447954" y="2792741"/>
            <a:ext cx="5213746" cy="400110"/>
          </a:xfrm>
          <a:prstGeom prst="rect">
            <a:avLst/>
          </a:prstGeom>
          <a:noFill/>
        </p:spPr>
        <p:txBody>
          <a:bodyPr wrap="square">
            <a:spAutoFit/>
          </a:bodyPr>
          <a:lstStyle/>
          <a:p>
            <a:r>
              <a:rPr lang="en-US" sz="2000" dirty="0">
                <a:solidFill>
                  <a:schemeClr val="bg1"/>
                </a:solidFill>
              </a:rPr>
              <a:t>Use firewalls</a:t>
            </a:r>
          </a:p>
        </p:txBody>
      </p:sp>
      <p:sp>
        <p:nvSpPr>
          <p:cNvPr id="9" name="TextBox 8">
            <a:extLst>
              <a:ext uri="{FF2B5EF4-FFF2-40B4-BE49-F238E27FC236}">
                <a16:creationId xmlns:a16="http://schemas.microsoft.com/office/drawing/2014/main" id="{74D7ABEA-5F1B-6E84-DBFA-1D9E14B43331}"/>
              </a:ext>
            </a:extLst>
          </p:cNvPr>
          <p:cNvSpPr txBox="1"/>
          <p:nvPr/>
        </p:nvSpPr>
        <p:spPr>
          <a:xfrm>
            <a:off x="447954" y="3504411"/>
            <a:ext cx="5213746" cy="400110"/>
          </a:xfrm>
          <a:prstGeom prst="rect">
            <a:avLst/>
          </a:prstGeom>
          <a:noFill/>
        </p:spPr>
        <p:txBody>
          <a:bodyPr wrap="square">
            <a:spAutoFit/>
          </a:bodyPr>
          <a:lstStyle/>
          <a:p>
            <a:r>
              <a:rPr lang="en-US" sz="2000" dirty="0">
                <a:solidFill>
                  <a:schemeClr val="bg1"/>
                </a:solidFill>
              </a:rPr>
              <a:t>Only download from trusted sites </a:t>
            </a:r>
          </a:p>
        </p:txBody>
      </p:sp>
      <p:sp>
        <p:nvSpPr>
          <p:cNvPr id="11" name="TextBox 10">
            <a:extLst>
              <a:ext uri="{FF2B5EF4-FFF2-40B4-BE49-F238E27FC236}">
                <a16:creationId xmlns:a16="http://schemas.microsoft.com/office/drawing/2014/main" id="{C766D047-3E21-D618-7F89-73DC0D26344F}"/>
              </a:ext>
            </a:extLst>
          </p:cNvPr>
          <p:cNvSpPr txBox="1"/>
          <p:nvPr/>
        </p:nvSpPr>
        <p:spPr>
          <a:xfrm>
            <a:off x="447954" y="4141395"/>
            <a:ext cx="5213746" cy="400110"/>
          </a:xfrm>
          <a:prstGeom prst="rect">
            <a:avLst/>
          </a:prstGeom>
          <a:noFill/>
        </p:spPr>
        <p:txBody>
          <a:bodyPr wrap="square">
            <a:spAutoFit/>
          </a:bodyPr>
          <a:lstStyle/>
          <a:p>
            <a:r>
              <a:rPr lang="en-US" sz="2000" dirty="0">
                <a:solidFill>
                  <a:schemeClr val="bg1"/>
                </a:solidFill>
              </a:rPr>
              <a:t>Keep backups of important data</a:t>
            </a:r>
          </a:p>
        </p:txBody>
      </p:sp>
      <p:sp>
        <p:nvSpPr>
          <p:cNvPr id="13" name="TextBox 12">
            <a:extLst>
              <a:ext uri="{FF2B5EF4-FFF2-40B4-BE49-F238E27FC236}">
                <a16:creationId xmlns:a16="http://schemas.microsoft.com/office/drawing/2014/main" id="{D2B4A74A-4D0C-53CD-C456-C1E3245B84FE}"/>
              </a:ext>
            </a:extLst>
          </p:cNvPr>
          <p:cNvSpPr txBox="1"/>
          <p:nvPr/>
        </p:nvSpPr>
        <p:spPr>
          <a:xfrm>
            <a:off x="447954" y="4788533"/>
            <a:ext cx="5213746" cy="400110"/>
          </a:xfrm>
          <a:prstGeom prst="rect">
            <a:avLst/>
          </a:prstGeom>
          <a:noFill/>
        </p:spPr>
        <p:txBody>
          <a:bodyPr wrap="square">
            <a:spAutoFit/>
          </a:bodyPr>
          <a:lstStyle/>
          <a:p>
            <a:r>
              <a:rPr lang="en-US" sz="2000" dirty="0">
                <a:solidFill>
                  <a:schemeClr val="bg1"/>
                </a:solidFill>
              </a:rPr>
              <a:t>Use security software </a:t>
            </a:r>
          </a:p>
        </p:txBody>
      </p:sp>
      <p:sp>
        <p:nvSpPr>
          <p:cNvPr id="15" name="TextBox 14">
            <a:extLst>
              <a:ext uri="{FF2B5EF4-FFF2-40B4-BE49-F238E27FC236}">
                <a16:creationId xmlns:a16="http://schemas.microsoft.com/office/drawing/2014/main" id="{CD79DD93-F8B6-630B-CFAA-F9221CF4AE79}"/>
              </a:ext>
            </a:extLst>
          </p:cNvPr>
          <p:cNvSpPr txBox="1"/>
          <p:nvPr/>
        </p:nvSpPr>
        <p:spPr>
          <a:xfrm>
            <a:off x="447954" y="5424067"/>
            <a:ext cx="5213746" cy="400110"/>
          </a:xfrm>
          <a:prstGeom prst="rect">
            <a:avLst/>
          </a:prstGeom>
          <a:noFill/>
        </p:spPr>
        <p:txBody>
          <a:bodyPr wrap="square">
            <a:spAutoFit/>
          </a:bodyPr>
          <a:lstStyle/>
          <a:p>
            <a:r>
              <a:rPr lang="en-US" sz="2000" dirty="0">
                <a:solidFill>
                  <a:schemeClr val="bg1"/>
                </a:solidFill>
              </a:rPr>
              <a:t>Do not use unfamiliar USB devices</a:t>
            </a:r>
          </a:p>
        </p:txBody>
      </p:sp>
      <p:sp>
        <p:nvSpPr>
          <p:cNvPr id="17" name="TextBox 16">
            <a:extLst>
              <a:ext uri="{FF2B5EF4-FFF2-40B4-BE49-F238E27FC236}">
                <a16:creationId xmlns:a16="http://schemas.microsoft.com/office/drawing/2014/main" id="{32742201-86BA-0A9B-5439-8A270D0747B0}"/>
              </a:ext>
            </a:extLst>
          </p:cNvPr>
          <p:cNvSpPr txBox="1"/>
          <p:nvPr/>
        </p:nvSpPr>
        <p:spPr>
          <a:xfrm>
            <a:off x="447954" y="6059601"/>
            <a:ext cx="5213746" cy="400110"/>
          </a:xfrm>
          <a:prstGeom prst="rect">
            <a:avLst/>
          </a:prstGeom>
          <a:noFill/>
        </p:spPr>
        <p:txBody>
          <a:bodyPr wrap="square">
            <a:spAutoFit/>
          </a:bodyPr>
          <a:lstStyle/>
          <a:p>
            <a:r>
              <a:rPr lang="en-US" sz="2000" dirty="0">
                <a:solidFill>
                  <a:schemeClr val="bg1"/>
                </a:solidFill>
              </a:rPr>
              <a:t>Avoid giving out personal data </a:t>
            </a:r>
          </a:p>
        </p:txBody>
      </p:sp>
      <p:pic>
        <p:nvPicPr>
          <p:cNvPr id="21" name="Picture 20">
            <a:extLst>
              <a:ext uri="{FF2B5EF4-FFF2-40B4-BE49-F238E27FC236}">
                <a16:creationId xmlns:a16="http://schemas.microsoft.com/office/drawing/2014/main" id="{A9689FCD-BEC2-ABF0-891E-33156D4B2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55" r="24455"/>
          <a:stretch/>
        </p:blipFill>
        <p:spPr bwMode="auto">
          <a:xfrm>
            <a:off x="7953191" y="1563505"/>
            <a:ext cx="3303604" cy="4480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5405352-20DF-E0F7-2080-AE933D829F31}"/>
              </a:ext>
            </a:extLst>
          </p:cNvPr>
          <p:cNvSpPr/>
          <p:nvPr/>
        </p:nvSpPr>
        <p:spPr>
          <a:xfrm>
            <a:off x="227717" y="277441"/>
            <a:ext cx="8845262" cy="844932"/>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5640E63-E8C6-9492-F014-314318756791}"/>
              </a:ext>
            </a:extLst>
          </p:cNvPr>
          <p:cNvSpPr txBox="1"/>
          <p:nvPr/>
        </p:nvSpPr>
        <p:spPr>
          <a:xfrm>
            <a:off x="227717" y="256945"/>
            <a:ext cx="8960672" cy="707886"/>
          </a:xfrm>
          <a:prstGeom prst="rect">
            <a:avLst/>
          </a:prstGeom>
          <a:noFill/>
        </p:spPr>
        <p:txBody>
          <a:bodyPr wrap="square">
            <a:spAutoFit/>
          </a:bodyPr>
          <a:lstStyle/>
          <a:p>
            <a:r>
              <a:rPr lang="en-US" sz="4000" dirty="0">
                <a:solidFill>
                  <a:schemeClr val="bg1"/>
                </a:solidFill>
              </a:rPr>
              <a:t>Prevention and Mitigation of Ransomware</a:t>
            </a:r>
          </a:p>
        </p:txBody>
      </p:sp>
    </p:spTree>
    <p:extLst>
      <p:ext uri="{BB962C8B-B14F-4D97-AF65-F5344CB8AC3E}">
        <p14:creationId xmlns:p14="http://schemas.microsoft.com/office/powerpoint/2010/main" val="3880034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39FA81-7620-0882-9A16-11549009C6CC}"/>
              </a:ext>
            </a:extLst>
          </p:cNvPr>
          <p:cNvSpPr txBox="1"/>
          <p:nvPr/>
        </p:nvSpPr>
        <p:spPr>
          <a:xfrm>
            <a:off x="538061" y="1628544"/>
            <a:ext cx="6422032" cy="2031325"/>
          </a:xfrm>
          <a:prstGeom prst="rect">
            <a:avLst/>
          </a:prstGeom>
          <a:noFill/>
        </p:spPr>
        <p:txBody>
          <a:bodyPr wrap="square">
            <a:spAutoFit/>
          </a:bodyPr>
          <a:lstStyle/>
          <a:p>
            <a:r>
              <a:rPr lang="en-US" dirty="0">
                <a:solidFill>
                  <a:schemeClr val="bg1"/>
                </a:solidFill>
              </a:rPr>
              <a:t>A </a:t>
            </a:r>
            <a:r>
              <a:rPr lang="en-US" b="1" dirty="0">
                <a:solidFill>
                  <a:schemeClr val="bg1"/>
                </a:solidFill>
              </a:rPr>
              <a:t>rootkit</a:t>
            </a:r>
            <a:r>
              <a:rPr lang="en-US" dirty="0">
                <a:solidFill>
                  <a:schemeClr val="bg1"/>
                </a:solidFill>
              </a:rPr>
              <a:t> is a type of malicious software designed to gain unauthorized access to a computer or network while hiding its presence. It typically allows attackers to maintain control over the system, manipulate processes, and access sensitive data without detection. Rootkits can modify system files and processes, making them difficult to identify and remove, and can be used to facilitate other types of malware or attacks.</a:t>
            </a:r>
          </a:p>
        </p:txBody>
      </p:sp>
      <p:pic>
        <p:nvPicPr>
          <p:cNvPr id="9" name="Picture 8">
            <a:extLst>
              <a:ext uri="{FF2B5EF4-FFF2-40B4-BE49-F238E27FC236}">
                <a16:creationId xmlns:a16="http://schemas.microsoft.com/office/drawing/2014/main" id="{E67A79C9-B130-C34B-7587-C86AE3940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329" r="21329"/>
          <a:stretch/>
        </p:blipFill>
        <p:spPr bwMode="auto">
          <a:xfrm>
            <a:off x="7821227" y="1267789"/>
            <a:ext cx="3472132" cy="4489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A8B2218-C20C-66F3-205B-D6A8425165A9}"/>
              </a:ext>
            </a:extLst>
          </p:cNvPr>
          <p:cNvSpPr/>
          <p:nvPr/>
        </p:nvSpPr>
        <p:spPr>
          <a:xfrm>
            <a:off x="538061" y="391252"/>
            <a:ext cx="3749854" cy="876537"/>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5">
            <a:extLst>
              <a:ext uri="{FF2B5EF4-FFF2-40B4-BE49-F238E27FC236}">
                <a16:creationId xmlns:a16="http://schemas.microsoft.com/office/drawing/2014/main" id="{2E37A36B-7A8C-4FF2-F33E-932B77DA21A8}"/>
              </a:ext>
            </a:extLst>
          </p:cNvPr>
          <p:cNvSpPr txBox="1">
            <a:spLocks/>
          </p:cNvSpPr>
          <p:nvPr/>
        </p:nvSpPr>
        <p:spPr>
          <a:xfrm>
            <a:off x="538061" y="54267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What’s a rootkit </a:t>
            </a:r>
          </a:p>
        </p:txBody>
      </p:sp>
    </p:spTree>
    <p:extLst>
      <p:ext uri="{BB962C8B-B14F-4D97-AF65-F5344CB8AC3E}">
        <p14:creationId xmlns:p14="http://schemas.microsoft.com/office/powerpoint/2010/main" val="4000044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0F1878-2EA9-97FA-4E08-678772D2FD86}"/>
              </a:ext>
            </a:extLst>
          </p:cNvPr>
          <p:cNvSpPr txBox="1"/>
          <p:nvPr/>
        </p:nvSpPr>
        <p:spPr>
          <a:xfrm>
            <a:off x="600945" y="1661258"/>
            <a:ext cx="5160013" cy="400110"/>
          </a:xfrm>
          <a:prstGeom prst="rect">
            <a:avLst/>
          </a:prstGeom>
          <a:noFill/>
        </p:spPr>
        <p:txBody>
          <a:bodyPr wrap="square">
            <a:spAutoFit/>
          </a:bodyPr>
          <a:lstStyle/>
          <a:p>
            <a:r>
              <a:rPr lang="en-US" sz="2000" dirty="0">
                <a:solidFill>
                  <a:schemeClr val="bg1"/>
                </a:solidFill>
              </a:rPr>
              <a:t>User-Mode Rootkits</a:t>
            </a:r>
          </a:p>
        </p:txBody>
      </p:sp>
      <p:sp>
        <p:nvSpPr>
          <p:cNvPr id="6" name="TextBox 5">
            <a:extLst>
              <a:ext uri="{FF2B5EF4-FFF2-40B4-BE49-F238E27FC236}">
                <a16:creationId xmlns:a16="http://schemas.microsoft.com/office/drawing/2014/main" id="{86A2DAD1-0B71-0C01-C6E7-A7B77FE95DBF}"/>
              </a:ext>
            </a:extLst>
          </p:cNvPr>
          <p:cNvSpPr txBox="1"/>
          <p:nvPr/>
        </p:nvSpPr>
        <p:spPr>
          <a:xfrm>
            <a:off x="599614" y="2389341"/>
            <a:ext cx="5161344" cy="400110"/>
          </a:xfrm>
          <a:prstGeom prst="rect">
            <a:avLst/>
          </a:prstGeom>
          <a:noFill/>
        </p:spPr>
        <p:txBody>
          <a:bodyPr wrap="square">
            <a:spAutoFit/>
          </a:bodyPr>
          <a:lstStyle/>
          <a:p>
            <a:r>
              <a:rPr lang="en-US" sz="2000" dirty="0">
                <a:solidFill>
                  <a:schemeClr val="bg1"/>
                </a:solidFill>
              </a:rPr>
              <a:t>Kernel-Mode Rootkits</a:t>
            </a:r>
          </a:p>
        </p:txBody>
      </p:sp>
      <p:sp>
        <p:nvSpPr>
          <p:cNvPr id="8" name="TextBox 7">
            <a:extLst>
              <a:ext uri="{FF2B5EF4-FFF2-40B4-BE49-F238E27FC236}">
                <a16:creationId xmlns:a16="http://schemas.microsoft.com/office/drawing/2014/main" id="{730084AC-7AA4-8BE7-BCF7-B3B22A638B77}"/>
              </a:ext>
            </a:extLst>
          </p:cNvPr>
          <p:cNvSpPr txBox="1"/>
          <p:nvPr/>
        </p:nvSpPr>
        <p:spPr>
          <a:xfrm>
            <a:off x="599614" y="3117424"/>
            <a:ext cx="5161344" cy="400110"/>
          </a:xfrm>
          <a:prstGeom prst="rect">
            <a:avLst/>
          </a:prstGeom>
          <a:noFill/>
        </p:spPr>
        <p:txBody>
          <a:bodyPr wrap="square">
            <a:spAutoFit/>
          </a:bodyPr>
          <a:lstStyle/>
          <a:p>
            <a:r>
              <a:rPr lang="en-US" sz="2000" dirty="0">
                <a:solidFill>
                  <a:schemeClr val="bg1"/>
                </a:solidFill>
              </a:rPr>
              <a:t>Bootloader (</a:t>
            </a:r>
            <a:r>
              <a:rPr lang="en-US" sz="2000" dirty="0" err="1">
                <a:solidFill>
                  <a:schemeClr val="bg1"/>
                </a:solidFill>
              </a:rPr>
              <a:t>Bootkit</a:t>
            </a:r>
            <a:r>
              <a:rPr lang="en-US" sz="2000" dirty="0">
                <a:solidFill>
                  <a:schemeClr val="bg1"/>
                </a:solidFill>
              </a:rPr>
              <a:t>) Rootkits</a:t>
            </a:r>
          </a:p>
        </p:txBody>
      </p:sp>
      <p:sp>
        <p:nvSpPr>
          <p:cNvPr id="10" name="TextBox 9">
            <a:extLst>
              <a:ext uri="{FF2B5EF4-FFF2-40B4-BE49-F238E27FC236}">
                <a16:creationId xmlns:a16="http://schemas.microsoft.com/office/drawing/2014/main" id="{E405D8D3-1821-DD5C-1744-3E9629961BD5}"/>
              </a:ext>
            </a:extLst>
          </p:cNvPr>
          <p:cNvSpPr txBox="1"/>
          <p:nvPr/>
        </p:nvSpPr>
        <p:spPr>
          <a:xfrm>
            <a:off x="599614" y="3845507"/>
            <a:ext cx="5161344" cy="400110"/>
          </a:xfrm>
          <a:prstGeom prst="rect">
            <a:avLst/>
          </a:prstGeom>
          <a:noFill/>
        </p:spPr>
        <p:txBody>
          <a:bodyPr wrap="square">
            <a:spAutoFit/>
          </a:bodyPr>
          <a:lstStyle/>
          <a:p>
            <a:r>
              <a:rPr lang="en-US" sz="2000" dirty="0">
                <a:solidFill>
                  <a:schemeClr val="bg1"/>
                </a:solidFill>
              </a:rPr>
              <a:t>Firmware Rootkits </a:t>
            </a:r>
          </a:p>
        </p:txBody>
      </p:sp>
      <p:sp>
        <p:nvSpPr>
          <p:cNvPr id="12" name="TextBox 11">
            <a:extLst>
              <a:ext uri="{FF2B5EF4-FFF2-40B4-BE49-F238E27FC236}">
                <a16:creationId xmlns:a16="http://schemas.microsoft.com/office/drawing/2014/main" id="{63014EF0-0ED5-D2DB-ED36-EAFE752CBBEF}"/>
              </a:ext>
            </a:extLst>
          </p:cNvPr>
          <p:cNvSpPr txBox="1"/>
          <p:nvPr/>
        </p:nvSpPr>
        <p:spPr>
          <a:xfrm>
            <a:off x="599614" y="4573590"/>
            <a:ext cx="5161344" cy="400110"/>
          </a:xfrm>
          <a:prstGeom prst="rect">
            <a:avLst/>
          </a:prstGeom>
          <a:noFill/>
        </p:spPr>
        <p:txBody>
          <a:bodyPr wrap="square">
            <a:spAutoFit/>
          </a:bodyPr>
          <a:lstStyle/>
          <a:p>
            <a:r>
              <a:rPr lang="en-US" sz="2000" dirty="0">
                <a:solidFill>
                  <a:schemeClr val="bg1"/>
                </a:solidFill>
              </a:rPr>
              <a:t>Hypervisor Rootkits (Virtualized Rootkits) </a:t>
            </a:r>
          </a:p>
        </p:txBody>
      </p:sp>
      <p:pic>
        <p:nvPicPr>
          <p:cNvPr id="13" name="Picture 12">
            <a:extLst>
              <a:ext uri="{FF2B5EF4-FFF2-40B4-BE49-F238E27FC236}">
                <a16:creationId xmlns:a16="http://schemas.microsoft.com/office/drawing/2014/main" id="{610B926B-CB10-CEC0-41DD-FC7A405C2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953" r="22953"/>
          <a:stretch/>
        </p:blipFill>
        <p:spPr bwMode="auto">
          <a:xfrm>
            <a:off x="7785717" y="648445"/>
            <a:ext cx="3565774" cy="4692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7A8C046-38C5-ED7B-8B94-C7DAD8488BAB}"/>
              </a:ext>
            </a:extLst>
          </p:cNvPr>
          <p:cNvSpPr/>
          <p:nvPr/>
        </p:nvSpPr>
        <p:spPr>
          <a:xfrm>
            <a:off x="351039" y="300296"/>
            <a:ext cx="3945753"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EF4BB9F3-4FAA-DF43-A5EE-475B23F4D6AD}"/>
              </a:ext>
            </a:extLst>
          </p:cNvPr>
          <p:cNvSpPr txBox="1">
            <a:spLocks/>
          </p:cNvSpPr>
          <p:nvPr/>
        </p:nvSpPr>
        <p:spPr>
          <a:xfrm>
            <a:off x="423414" y="441162"/>
            <a:ext cx="890331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Types of rootkits</a:t>
            </a:r>
          </a:p>
        </p:txBody>
      </p:sp>
    </p:spTree>
    <p:extLst>
      <p:ext uri="{BB962C8B-B14F-4D97-AF65-F5344CB8AC3E}">
        <p14:creationId xmlns:p14="http://schemas.microsoft.com/office/powerpoint/2010/main" val="163683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B41CAC-449A-ADA4-ADCF-90650865F6D7}"/>
              </a:ext>
            </a:extLst>
          </p:cNvPr>
          <p:cNvSpPr txBox="1"/>
          <p:nvPr/>
        </p:nvSpPr>
        <p:spPr>
          <a:xfrm>
            <a:off x="397966" y="1780482"/>
            <a:ext cx="6887797" cy="2031325"/>
          </a:xfrm>
          <a:prstGeom prst="rect">
            <a:avLst/>
          </a:prstGeom>
          <a:noFill/>
        </p:spPr>
        <p:txBody>
          <a:bodyPr wrap="square">
            <a:spAutoFit/>
          </a:bodyPr>
          <a:lstStyle/>
          <a:p>
            <a:r>
              <a:rPr lang="en-US" dirty="0">
                <a:solidFill>
                  <a:schemeClr val="bg1"/>
                </a:solidFill>
              </a:rPr>
              <a:t>Rootkits are malicious software that install themselves deeply in the operating system, often at the kernel level. They gain administrative access, allowing them to bypass security measures. Rootkits conceal their presence by modifying system files and processes, making detection difficult. Once installed, they can monitor user activities, log keystrokes, and execute commands remotely, while ensuring persistence by running automatically at system startup.</a:t>
            </a:r>
          </a:p>
        </p:txBody>
      </p:sp>
      <p:pic>
        <p:nvPicPr>
          <p:cNvPr id="5" name="Picture 4">
            <a:extLst>
              <a:ext uri="{FF2B5EF4-FFF2-40B4-BE49-F238E27FC236}">
                <a16:creationId xmlns:a16="http://schemas.microsoft.com/office/drawing/2014/main" id="{F2B1036E-3CD0-C2E8-1E6C-A5B1B68A3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25" r="26625"/>
          <a:stretch/>
        </p:blipFill>
        <p:spPr bwMode="auto">
          <a:xfrm>
            <a:off x="7617040" y="1573775"/>
            <a:ext cx="3619041" cy="4476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CD4CE55-377B-9565-FB68-3ED8162E512F}"/>
              </a:ext>
            </a:extLst>
          </p:cNvPr>
          <p:cNvSpPr/>
          <p:nvPr/>
        </p:nvSpPr>
        <p:spPr>
          <a:xfrm>
            <a:off x="419269" y="359099"/>
            <a:ext cx="7023255"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78C3FA1-06FA-5994-AF35-2CC734F12373}"/>
              </a:ext>
            </a:extLst>
          </p:cNvPr>
          <p:cNvSpPr txBox="1">
            <a:spLocks/>
          </p:cNvSpPr>
          <p:nvPr/>
        </p:nvSpPr>
        <p:spPr>
          <a:xfrm>
            <a:off x="397966" y="596129"/>
            <a:ext cx="8592985"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How does Rootkits actually work? </a:t>
            </a:r>
          </a:p>
        </p:txBody>
      </p:sp>
    </p:spTree>
    <p:extLst>
      <p:ext uri="{BB962C8B-B14F-4D97-AF65-F5344CB8AC3E}">
        <p14:creationId xmlns:p14="http://schemas.microsoft.com/office/powerpoint/2010/main" val="11952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D7FD30B-231C-FE5A-9E06-55E238C20E74}"/>
              </a:ext>
            </a:extLst>
          </p:cNvPr>
          <p:cNvGrpSpPr/>
          <p:nvPr/>
        </p:nvGrpSpPr>
        <p:grpSpPr>
          <a:xfrm>
            <a:off x="865676" y="625353"/>
            <a:ext cx="10460648" cy="5607295"/>
            <a:chOff x="797169" y="625353"/>
            <a:chExt cx="10460648" cy="5607295"/>
          </a:xfrm>
        </p:grpSpPr>
        <p:pic>
          <p:nvPicPr>
            <p:cNvPr id="1028" name="Picture 4" descr="Free photo ai cybersecurity, virus protection in machine learning">
              <a:extLst>
                <a:ext uri="{FF2B5EF4-FFF2-40B4-BE49-F238E27FC236}">
                  <a16:creationId xmlns:a16="http://schemas.microsoft.com/office/drawing/2014/main" id="{48789374-4C17-C4D2-C32C-A8812840C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522" y="625353"/>
              <a:ext cx="5607295" cy="5607295"/>
            </a:xfrm>
            <a:prstGeom prst="ellipse">
              <a:avLst/>
            </a:prstGeom>
            <a:noFill/>
            <a:effectLst>
              <a:outerShdw blurRad="127000" sx="102000" sy="102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71F09F3-A43F-4A35-85B8-34272EFBCF8D}"/>
                </a:ext>
              </a:extLst>
            </p:cNvPr>
            <p:cNvGrpSpPr/>
            <p:nvPr/>
          </p:nvGrpSpPr>
          <p:grpSpPr>
            <a:xfrm>
              <a:off x="797169" y="1752030"/>
              <a:ext cx="4789400" cy="3353940"/>
              <a:chOff x="797169" y="1638273"/>
              <a:chExt cx="4789400" cy="3353940"/>
            </a:xfrm>
          </p:grpSpPr>
          <p:sp>
            <p:nvSpPr>
              <p:cNvPr id="3" name="TextBox 2">
                <a:extLst>
                  <a:ext uri="{FF2B5EF4-FFF2-40B4-BE49-F238E27FC236}">
                    <a16:creationId xmlns:a16="http://schemas.microsoft.com/office/drawing/2014/main" id="{0DAB61DF-A0B1-1607-6124-5D3E2FF2A213}"/>
                  </a:ext>
                </a:extLst>
              </p:cNvPr>
              <p:cNvSpPr txBox="1"/>
              <p:nvPr/>
            </p:nvSpPr>
            <p:spPr>
              <a:xfrm>
                <a:off x="797169" y="1638273"/>
                <a:ext cx="4009292" cy="646331"/>
              </a:xfrm>
              <a:prstGeom prst="rect">
                <a:avLst/>
              </a:prstGeom>
              <a:noFill/>
            </p:spPr>
            <p:txBody>
              <a:bodyPr wrap="square">
                <a:spAutoFit/>
              </a:bodyPr>
              <a:lstStyle/>
              <a:p>
                <a:r>
                  <a:rPr lang="en-US" sz="3600" b="1" i="0" dirty="0">
                    <a:solidFill>
                      <a:srgbClr val="ECECF1"/>
                    </a:solidFill>
                    <a:effectLst/>
                    <a:latin typeface="Montserrat" panose="00000500000000000000" pitchFamily="2" charset="0"/>
                  </a:rPr>
                  <a:t>Malware</a:t>
                </a:r>
                <a:endParaRPr lang="en-US" sz="3600" b="1" dirty="0">
                  <a:latin typeface="Montserrat" panose="00000500000000000000" pitchFamily="2" charset="0"/>
                </a:endParaRPr>
              </a:p>
            </p:txBody>
          </p:sp>
          <p:sp>
            <p:nvSpPr>
              <p:cNvPr id="5" name="TextBox 4">
                <a:extLst>
                  <a:ext uri="{FF2B5EF4-FFF2-40B4-BE49-F238E27FC236}">
                    <a16:creationId xmlns:a16="http://schemas.microsoft.com/office/drawing/2014/main" id="{52794E9A-0198-6AE2-57D8-808DF0EF1E94}"/>
                  </a:ext>
                </a:extLst>
              </p:cNvPr>
              <p:cNvSpPr txBox="1"/>
              <p:nvPr/>
            </p:nvSpPr>
            <p:spPr>
              <a:xfrm>
                <a:off x="797169" y="2453698"/>
                <a:ext cx="4789400" cy="2538515"/>
              </a:xfrm>
              <a:prstGeom prst="rect">
                <a:avLst/>
              </a:prstGeom>
              <a:noFill/>
            </p:spPr>
            <p:txBody>
              <a:bodyPr wrap="square">
                <a:spAutoFit/>
              </a:bodyPr>
              <a:lstStyle/>
              <a:p>
                <a:pPr>
                  <a:lnSpc>
                    <a:spcPct val="150000"/>
                  </a:lnSpc>
                </a:pPr>
                <a:r>
                  <a:rPr lang="en-US" b="0" i="0" dirty="0">
                    <a:solidFill>
                      <a:schemeClr val="bg1"/>
                    </a:solidFill>
                    <a:effectLst/>
                    <a:latin typeface="Montserrat" panose="00000500000000000000" pitchFamily="2" charset="0"/>
                  </a:rPr>
                  <a:t>Malware, short for malicious software, refers to any software specifically designed to harm or exploit computer systems, steal data, disrupt operations, or gain unauthorized access. It poses a significant threat to cybersecurity.</a:t>
                </a:r>
                <a:endParaRPr lang="en-US" dirty="0">
                  <a:solidFill>
                    <a:schemeClr val="bg1"/>
                  </a:solidFill>
                  <a:latin typeface="Montserrat" panose="00000500000000000000" pitchFamily="2" charset="0"/>
                </a:endParaRPr>
              </a:p>
            </p:txBody>
          </p:sp>
        </p:grpSp>
      </p:grpSp>
    </p:spTree>
    <p:extLst>
      <p:ext uri="{BB962C8B-B14F-4D97-AF65-F5344CB8AC3E}">
        <p14:creationId xmlns:p14="http://schemas.microsoft.com/office/powerpoint/2010/main" val="4056817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1B6242-84E7-19E9-9D19-B8E576603D0F}"/>
              </a:ext>
            </a:extLst>
          </p:cNvPr>
          <p:cNvSpPr txBox="1"/>
          <p:nvPr/>
        </p:nvSpPr>
        <p:spPr>
          <a:xfrm>
            <a:off x="518604" y="1652979"/>
            <a:ext cx="6094428" cy="400110"/>
          </a:xfrm>
          <a:prstGeom prst="rect">
            <a:avLst/>
          </a:prstGeom>
          <a:noFill/>
        </p:spPr>
        <p:txBody>
          <a:bodyPr wrap="square">
            <a:spAutoFit/>
          </a:bodyPr>
          <a:lstStyle/>
          <a:p>
            <a:r>
              <a:rPr lang="en-US" sz="2000" dirty="0">
                <a:solidFill>
                  <a:schemeClr val="bg1"/>
                </a:solidFill>
              </a:rPr>
              <a:t>Behavioral Analysis</a:t>
            </a:r>
          </a:p>
        </p:txBody>
      </p:sp>
      <p:sp>
        <p:nvSpPr>
          <p:cNvPr id="8" name="TextBox 7">
            <a:extLst>
              <a:ext uri="{FF2B5EF4-FFF2-40B4-BE49-F238E27FC236}">
                <a16:creationId xmlns:a16="http://schemas.microsoft.com/office/drawing/2014/main" id="{F62EBAF4-7B02-3EBC-C7C2-9CA756C58B46}"/>
              </a:ext>
            </a:extLst>
          </p:cNvPr>
          <p:cNvSpPr txBox="1"/>
          <p:nvPr/>
        </p:nvSpPr>
        <p:spPr>
          <a:xfrm>
            <a:off x="518604" y="2347335"/>
            <a:ext cx="6094428" cy="400110"/>
          </a:xfrm>
          <a:prstGeom prst="rect">
            <a:avLst/>
          </a:prstGeom>
          <a:noFill/>
        </p:spPr>
        <p:txBody>
          <a:bodyPr wrap="square">
            <a:spAutoFit/>
          </a:bodyPr>
          <a:lstStyle/>
          <a:p>
            <a:r>
              <a:rPr lang="en-US" sz="2000" dirty="0">
                <a:solidFill>
                  <a:schemeClr val="bg1"/>
                </a:solidFill>
              </a:rPr>
              <a:t>File Integrity Monitoring (FIM)</a:t>
            </a:r>
          </a:p>
        </p:txBody>
      </p:sp>
      <p:sp>
        <p:nvSpPr>
          <p:cNvPr id="10" name="TextBox 9">
            <a:extLst>
              <a:ext uri="{FF2B5EF4-FFF2-40B4-BE49-F238E27FC236}">
                <a16:creationId xmlns:a16="http://schemas.microsoft.com/office/drawing/2014/main" id="{2ADE3EC0-B20E-ACA9-D09B-C37D040878DD}"/>
              </a:ext>
            </a:extLst>
          </p:cNvPr>
          <p:cNvSpPr txBox="1"/>
          <p:nvPr/>
        </p:nvSpPr>
        <p:spPr>
          <a:xfrm>
            <a:off x="518604" y="3041691"/>
            <a:ext cx="6094428" cy="400110"/>
          </a:xfrm>
          <a:prstGeom prst="rect">
            <a:avLst/>
          </a:prstGeom>
          <a:noFill/>
        </p:spPr>
        <p:txBody>
          <a:bodyPr wrap="square">
            <a:spAutoFit/>
          </a:bodyPr>
          <a:lstStyle/>
          <a:p>
            <a:r>
              <a:rPr lang="en-US" sz="2000" dirty="0">
                <a:solidFill>
                  <a:schemeClr val="bg1"/>
                </a:solidFill>
              </a:rPr>
              <a:t>Boot-Time Scans </a:t>
            </a:r>
          </a:p>
        </p:txBody>
      </p:sp>
      <p:sp>
        <p:nvSpPr>
          <p:cNvPr id="12" name="TextBox 11">
            <a:extLst>
              <a:ext uri="{FF2B5EF4-FFF2-40B4-BE49-F238E27FC236}">
                <a16:creationId xmlns:a16="http://schemas.microsoft.com/office/drawing/2014/main" id="{A6D80D99-3371-6AAE-E945-664F30B18FF5}"/>
              </a:ext>
            </a:extLst>
          </p:cNvPr>
          <p:cNvSpPr txBox="1"/>
          <p:nvPr/>
        </p:nvSpPr>
        <p:spPr>
          <a:xfrm>
            <a:off x="518604" y="3736047"/>
            <a:ext cx="6094428" cy="400110"/>
          </a:xfrm>
          <a:prstGeom prst="rect">
            <a:avLst/>
          </a:prstGeom>
          <a:noFill/>
        </p:spPr>
        <p:txBody>
          <a:bodyPr wrap="square">
            <a:spAutoFit/>
          </a:bodyPr>
          <a:lstStyle/>
          <a:p>
            <a:r>
              <a:rPr lang="en-US" sz="2000" dirty="0">
                <a:solidFill>
                  <a:schemeClr val="bg1"/>
                </a:solidFill>
              </a:rPr>
              <a:t>Hardware-Based Detection</a:t>
            </a:r>
          </a:p>
        </p:txBody>
      </p:sp>
      <p:sp>
        <p:nvSpPr>
          <p:cNvPr id="14" name="TextBox 13">
            <a:extLst>
              <a:ext uri="{FF2B5EF4-FFF2-40B4-BE49-F238E27FC236}">
                <a16:creationId xmlns:a16="http://schemas.microsoft.com/office/drawing/2014/main" id="{88B7FFFB-CF5B-EE68-9C2F-13BE84EB7CFF}"/>
              </a:ext>
            </a:extLst>
          </p:cNvPr>
          <p:cNvSpPr txBox="1"/>
          <p:nvPr/>
        </p:nvSpPr>
        <p:spPr>
          <a:xfrm>
            <a:off x="518604" y="4430403"/>
            <a:ext cx="6094428" cy="400110"/>
          </a:xfrm>
          <a:prstGeom prst="rect">
            <a:avLst/>
          </a:prstGeom>
          <a:noFill/>
        </p:spPr>
        <p:txBody>
          <a:bodyPr wrap="square">
            <a:spAutoFit/>
          </a:bodyPr>
          <a:lstStyle/>
          <a:p>
            <a:r>
              <a:rPr lang="en-US" sz="2000" dirty="0">
                <a:solidFill>
                  <a:schemeClr val="bg1"/>
                </a:solidFill>
              </a:rPr>
              <a:t>Digital Signatures </a:t>
            </a:r>
          </a:p>
        </p:txBody>
      </p:sp>
      <p:pic>
        <p:nvPicPr>
          <p:cNvPr id="15" name="Picture 14">
            <a:extLst>
              <a:ext uri="{FF2B5EF4-FFF2-40B4-BE49-F238E27FC236}">
                <a16:creationId xmlns:a16="http://schemas.microsoft.com/office/drawing/2014/main" id="{F09CA146-4AD7-BAD0-CC98-12D4F9869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30" r="3630"/>
          <a:stretch/>
        </p:blipFill>
        <p:spPr bwMode="auto">
          <a:xfrm>
            <a:off x="7767960" y="1020217"/>
            <a:ext cx="3376289" cy="4373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3EC6E9-D454-4F09-5BF8-0E8E422989F0}"/>
              </a:ext>
            </a:extLst>
          </p:cNvPr>
          <p:cNvSpPr/>
          <p:nvPr/>
        </p:nvSpPr>
        <p:spPr>
          <a:xfrm>
            <a:off x="395689" y="299677"/>
            <a:ext cx="5599869" cy="925441"/>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3">
            <a:extLst>
              <a:ext uri="{FF2B5EF4-FFF2-40B4-BE49-F238E27FC236}">
                <a16:creationId xmlns:a16="http://schemas.microsoft.com/office/drawing/2014/main" id="{AD83765F-1239-DDE0-FF25-B8398C315F11}"/>
              </a:ext>
            </a:extLst>
          </p:cNvPr>
          <p:cNvSpPr txBox="1">
            <a:spLocks/>
          </p:cNvSpPr>
          <p:nvPr/>
        </p:nvSpPr>
        <p:spPr>
          <a:xfrm>
            <a:off x="395689" y="380155"/>
            <a:ext cx="9905998" cy="1905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Prevention and mitigation</a:t>
            </a:r>
          </a:p>
        </p:txBody>
      </p:sp>
    </p:spTree>
    <p:extLst>
      <p:ext uri="{BB962C8B-B14F-4D97-AF65-F5344CB8AC3E}">
        <p14:creationId xmlns:p14="http://schemas.microsoft.com/office/powerpoint/2010/main" val="265633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B53FFB-71E4-57D1-5F79-380475396A89}"/>
              </a:ext>
            </a:extLst>
          </p:cNvPr>
          <p:cNvGrpSpPr/>
          <p:nvPr/>
        </p:nvGrpSpPr>
        <p:grpSpPr>
          <a:xfrm>
            <a:off x="318721" y="464161"/>
            <a:ext cx="11554558" cy="2600325"/>
            <a:chOff x="523874" y="464161"/>
            <a:chExt cx="11554558" cy="2600325"/>
          </a:xfrm>
        </p:grpSpPr>
        <p:pic>
          <p:nvPicPr>
            <p:cNvPr id="7170" name="Picture 2" descr="Photo padlock with keyhole in data security on circuit modern safety digital concept">
              <a:extLst>
                <a:ext uri="{FF2B5EF4-FFF2-40B4-BE49-F238E27FC236}">
                  <a16:creationId xmlns:a16="http://schemas.microsoft.com/office/drawing/2014/main" id="{73AC8A2B-3412-EBE2-98E9-C1275051C0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0" r="-1"/>
            <a:stretch/>
          </p:blipFill>
          <p:spPr bwMode="auto">
            <a:xfrm>
              <a:off x="6506307" y="464161"/>
              <a:ext cx="557212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oto shield with padlock icon cyber attack block cyber data and information privacy concept">
              <a:extLst>
                <a:ext uri="{FF2B5EF4-FFF2-40B4-BE49-F238E27FC236}">
                  <a16:creationId xmlns:a16="http://schemas.microsoft.com/office/drawing/2014/main" id="{C378E86F-BD0D-E18B-0ACA-2FB65D46D6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16"/>
            <a:stretch/>
          </p:blipFill>
          <p:spPr bwMode="auto">
            <a:xfrm>
              <a:off x="523874" y="464161"/>
              <a:ext cx="5572125" cy="2600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3FAE1E32-0E81-DBE1-028B-6608162EE7F1}"/>
              </a:ext>
            </a:extLst>
          </p:cNvPr>
          <p:cNvGrpSpPr/>
          <p:nvPr/>
        </p:nvGrpSpPr>
        <p:grpSpPr>
          <a:xfrm>
            <a:off x="318721" y="3412415"/>
            <a:ext cx="11554558" cy="2919099"/>
            <a:chOff x="-629199" y="3364108"/>
            <a:chExt cx="11554558" cy="2475334"/>
          </a:xfrm>
        </p:grpSpPr>
        <p:grpSp>
          <p:nvGrpSpPr>
            <p:cNvPr id="7" name="Group 6">
              <a:extLst>
                <a:ext uri="{FF2B5EF4-FFF2-40B4-BE49-F238E27FC236}">
                  <a16:creationId xmlns:a16="http://schemas.microsoft.com/office/drawing/2014/main" id="{D2DFD144-9665-AFCD-CC39-961DBCBF8D9A}"/>
                </a:ext>
              </a:extLst>
            </p:cNvPr>
            <p:cNvGrpSpPr/>
            <p:nvPr/>
          </p:nvGrpSpPr>
          <p:grpSpPr>
            <a:xfrm>
              <a:off x="-629199" y="3364108"/>
              <a:ext cx="7238634" cy="2309032"/>
              <a:chOff x="-525889" y="3096858"/>
              <a:chExt cx="7238634" cy="2309032"/>
            </a:xfrm>
          </p:grpSpPr>
          <p:sp>
            <p:nvSpPr>
              <p:cNvPr id="4" name="TextBox 3">
                <a:extLst>
                  <a:ext uri="{FF2B5EF4-FFF2-40B4-BE49-F238E27FC236}">
                    <a16:creationId xmlns:a16="http://schemas.microsoft.com/office/drawing/2014/main" id="{40236DEE-167E-E859-9618-B107A724B03B}"/>
                  </a:ext>
                </a:extLst>
              </p:cNvPr>
              <p:cNvSpPr txBox="1"/>
              <p:nvPr/>
            </p:nvSpPr>
            <p:spPr>
              <a:xfrm>
                <a:off x="-462511" y="3096858"/>
                <a:ext cx="5508747" cy="646331"/>
              </a:xfrm>
              <a:prstGeom prst="rect">
                <a:avLst/>
              </a:prstGeom>
              <a:noFill/>
            </p:spPr>
            <p:txBody>
              <a:bodyPr wrap="square">
                <a:spAutoFit/>
              </a:bodyPr>
              <a:lstStyle/>
              <a:p>
                <a:r>
                  <a:rPr lang="en-US" sz="36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What are SIEM Solutions?</a:t>
                </a:r>
                <a:endParaRPr lang="en-US" sz="6000" b="1" dirty="0">
                  <a:solidFill>
                    <a:schemeClr val="bg1"/>
                  </a:solidFill>
                  <a:latin typeface="Montserrat" panose="00000500000000000000" pitchFamily="2" charset="0"/>
                </a:endParaRPr>
              </a:p>
            </p:txBody>
          </p:sp>
          <p:sp>
            <p:nvSpPr>
              <p:cNvPr id="6" name="TextBox 5">
                <a:extLst>
                  <a:ext uri="{FF2B5EF4-FFF2-40B4-BE49-F238E27FC236}">
                    <a16:creationId xmlns:a16="http://schemas.microsoft.com/office/drawing/2014/main" id="{A14E8B44-9E92-DB46-4DC8-04328145537B}"/>
                  </a:ext>
                </a:extLst>
              </p:cNvPr>
              <p:cNvSpPr txBox="1"/>
              <p:nvPr/>
            </p:nvSpPr>
            <p:spPr>
              <a:xfrm>
                <a:off x="-525889" y="3805816"/>
                <a:ext cx="7238634" cy="1600074"/>
              </a:xfrm>
              <a:prstGeom prst="rect">
                <a:avLst/>
              </a:prstGeom>
              <a:noFill/>
            </p:spPr>
            <p:txBody>
              <a:bodyPr wrap="square">
                <a:spAutoFit/>
              </a:bodyPr>
              <a:lstStyle/>
              <a:p>
                <a:pPr>
                  <a:lnSpc>
                    <a:spcPct val="150000"/>
                  </a:lnSpc>
                </a:pPr>
                <a:r>
                  <a:rPr lang="en-US" sz="2000" b="0" i="0" dirty="0">
                    <a:solidFill>
                      <a:schemeClr val="bg1"/>
                    </a:solidFill>
                    <a:effectLst/>
                    <a:latin typeface="Montserrat" panose="00000500000000000000" pitchFamily="2" charset="0"/>
                  </a:rPr>
                  <a:t>Security Information and Event Management (SIEM) is a comprehensive approach to managing an organization's security posture. A SIEM solution combines two critical cybersecurity functions</a:t>
                </a:r>
                <a:endParaRPr lang="en-US" sz="2000" dirty="0">
                  <a:solidFill>
                    <a:schemeClr val="bg1"/>
                  </a:solidFill>
                  <a:latin typeface="Montserrat" panose="00000500000000000000" pitchFamily="2" charset="0"/>
                </a:endParaRPr>
              </a:p>
            </p:txBody>
          </p:sp>
        </p:grpSp>
        <p:grpSp>
          <p:nvGrpSpPr>
            <p:cNvPr id="17" name="Group 16">
              <a:extLst>
                <a:ext uri="{FF2B5EF4-FFF2-40B4-BE49-F238E27FC236}">
                  <a16:creationId xmlns:a16="http://schemas.microsoft.com/office/drawing/2014/main" id="{03E3BA8C-728F-EB59-14CE-05F64389C329}"/>
                </a:ext>
              </a:extLst>
            </p:cNvPr>
            <p:cNvGrpSpPr/>
            <p:nvPr/>
          </p:nvGrpSpPr>
          <p:grpSpPr>
            <a:xfrm>
              <a:off x="6758354" y="3648195"/>
              <a:ext cx="4167005" cy="2191247"/>
              <a:chOff x="6758354" y="3648195"/>
              <a:chExt cx="4167005" cy="2191247"/>
            </a:xfrm>
          </p:grpSpPr>
          <p:grpSp>
            <p:nvGrpSpPr>
              <p:cNvPr id="16" name="Group 15">
                <a:extLst>
                  <a:ext uri="{FF2B5EF4-FFF2-40B4-BE49-F238E27FC236}">
                    <a16:creationId xmlns:a16="http://schemas.microsoft.com/office/drawing/2014/main" id="{271AD3B7-288B-0E31-F497-C985D2944ACC}"/>
                  </a:ext>
                </a:extLst>
              </p:cNvPr>
              <p:cNvGrpSpPr/>
              <p:nvPr/>
            </p:nvGrpSpPr>
            <p:grpSpPr>
              <a:xfrm>
                <a:off x="6758354" y="3648195"/>
                <a:ext cx="4167005" cy="780367"/>
                <a:chOff x="6758354" y="3648195"/>
                <a:chExt cx="4167005" cy="780367"/>
              </a:xfrm>
            </p:grpSpPr>
            <p:sp>
              <p:nvSpPr>
                <p:cNvPr id="8" name="Rectangle 7">
                  <a:extLst>
                    <a:ext uri="{FF2B5EF4-FFF2-40B4-BE49-F238E27FC236}">
                      <a16:creationId xmlns:a16="http://schemas.microsoft.com/office/drawing/2014/main" id="{9E9A8B7E-8F3E-6A3D-D79A-D69BF2C9CAB6}"/>
                    </a:ext>
                  </a:extLst>
                </p:cNvPr>
                <p:cNvSpPr/>
                <p:nvPr/>
              </p:nvSpPr>
              <p:spPr>
                <a:xfrm>
                  <a:off x="6758354" y="3648195"/>
                  <a:ext cx="914400" cy="780367"/>
                </a:xfrm>
                <a:prstGeom prst="rect">
                  <a:avLst/>
                </a:prstGeom>
                <a:gradFill>
                  <a:gsLst>
                    <a:gs pos="0">
                      <a:schemeClr val="accent4"/>
                    </a:gs>
                    <a:gs pos="44000">
                      <a:srgbClr val="41258C"/>
                    </a:gs>
                    <a:gs pos="100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atin typeface="Montserrat" panose="00000500000000000000" pitchFamily="2" charset="0"/>
                    </a:rPr>
                    <a:t>01</a:t>
                  </a:r>
                </a:p>
              </p:txBody>
            </p:sp>
            <p:sp>
              <p:nvSpPr>
                <p:cNvPr id="13" name="TextBox 12">
                  <a:extLst>
                    <a:ext uri="{FF2B5EF4-FFF2-40B4-BE49-F238E27FC236}">
                      <a16:creationId xmlns:a16="http://schemas.microsoft.com/office/drawing/2014/main" id="{B2EB10D9-9E0B-B741-DED3-62E012FCB329}"/>
                    </a:ext>
                  </a:extLst>
                </p:cNvPr>
                <p:cNvSpPr txBox="1"/>
                <p:nvPr/>
              </p:nvSpPr>
              <p:spPr>
                <a:xfrm>
                  <a:off x="7821673" y="3717087"/>
                  <a:ext cx="3103686" cy="548075"/>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Security Information Management (SIM)</a:t>
                  </a:r>
                  <a:endParaRPr lang="en-US" dirty="0">
                    <a:solidFill>
                      <a:schemeClr val="bg1"/>
                    </a:solidFill>
                  </a:endParaRPr>
                </a:p>
              </p:txBody>
            </p:sp>
          </p:grpSp>
          <p:grpSp>
            <p:nvGrpSpPr>
              <p:cNvPr id="15" name="Group 14">
                <a:extLst>
                  <a:ext uri="{FF2B5EF4-FFF2-40B4-BE49-F238E27FC236}">
                    <a16:creationId xmlns:a16="http://schemas.microsoft.com/office/drawing/2014/main" id="{918F8395-7A9E-EFB4-94D1-596B9666E3B0}"/>
                  </a:ext>
                </a:extLst>
              </p:cNvPr>
              <p:cNvGrpSpPr/>
              <p:nvPr/>
            </p:nvGrpSpPr>
            <p:grpSpPr>
              <a:xfrm>
                <a:off x="6758354" y="5059076"/>
                <a:ext cx="4167005" cy="780366"/>
                <a:chOff x="6758354" y="5059076"/>
                <a:chExt cx="4167005" cy="780366"/>
              </a:xfrm>
            </p:grpSpPr>
            <p:sp>
              <p:nvSpPr>
                <p:cNvPr id="9" name="Rectangle 8">
                  <a:extLst>
                    <a:ext uri="{FF2B5EF4-FFF2-40B4-BE49-F238E27FC236}">
                      <a16:creationId xmlns:a16="http://schemas.microsoft.com/office/drawing/2014/main" id="{5B7C9549-5649-7F69-3E5C-E352EE98DA71}"/>
                    </a:ext>
                  </a:extLst>
                </p:cNvPr>
                <p:cNvSpPr/>
                <p:nvPr/>
              </p:nvSpPr>
              <p:spPr>
                <a:xfrm>
                  <a:off x="6758354" y="5059076"/>
                  <a:ext cx="914400" cy="780366"/>
                </a:xfrm>
                <a:prstGeom prst="rect">
                  <a:avLst/>
                </a:prstGeom>
                <a:gradFill>
                  <a:gsLst>
                    <a:gs pos="0">
                      <a:schemeClr val="accent4"/>
                    </a:gs>
                    <a:gs pos="44000">
                      <a:srgbClr val="41258C"/>
                    </a:gs>
                    <a:gs pos="100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atin typeface="Montserrat" panose="00000500000000000000" pitchFamily="2" charset="0"/>
                    </a:rPr>
                    <a:t>02</a:t>
                  </a:r>
                </a:p>
              </p:txBody>
            </p:sp>
            <p:sp>
              <p:nvSpPr>
                <p:cNvPr id="14" name="TextBox 13">
                  <a:extLst>
                    <a:ext uri="{FF2B5EF4-FFF2-40B4-BE49-F238E27FC236}">
                      <a16:creationId xmlns:a16="http://schemas.microsoft.com/office/drawing/2014/main" id="{8A7F558F-DEE7-98AF-DEA1-6480112002D4}"/>
                    </a:ext>
                  </a:extLst>
                </p:cNvPr>
                <p:cNvSpPr txBox="1"/>
                <p:nvPr/>
              </p:nvSpPr>
              <p:spPr>
                <a:xfrm>
                  <a:off x="7821673" y="5059076"/>
                  <a:ext cx="3103686" cy="548075"/>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Security Event Management (SEM)</a:t>
                  </a:r>
                  <a:endParaRPr lang="en-US" dirty="0">
                    <a:solidFill>
                      <a:schemeClr val="bg1"/>
                    </a:solidFill>
                  </a:endParaRPr>
                </a:p>
              </p:txBody>
            </p:sp>
          </p:grpSp>
        </p:grpSp>
      </p:grpSp>
    </p:spTree>
    <p:extLst>
      <p:ext uri="{BB962C8B-B14F-4D97-AF65-F5344CB8AC3E}">
        <p14:creationId xmlns:p14="http://schemas.microsoft.com/office/powerpoint/2010/main" val="292326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373ECE3-1A1E-3C5C-2E52-FC89C87FEBAA}"/>
              </a:ext>
            </a:extLst>
          </p:cNvPr>
          <p:cNvGrpSpPr/>
          <p:nvPr/>
        </p:nvGrpSpPr>
        <p:grpSpPr>
          <a:xfrm>
            <a:off x="256941" y="306905"/>
            <a:ext cx="12066280" cy="6133774"/>
            <a:chOff x="469972" y="306905"/>
            <a:chExt cx="12066280" cy="6133774"/>
          </a:xfrm>
        </p:grpSpPr>
        <p:grpSp>
          <p:nvGrpSpPr>
            <p:cNvPr id="25" name="Group 24">
              <a:extLst>
                <a:ext uri="{FF2B5EF4-FFF2-40B4-BE49-F238E27FC236}">
                  <a16:creationId xmlns:a16="http://schemas.microsoft.com/office/drawing/2014/main" id="{F75E476B-1FB8-8397-CC11-F5065771C5E9}"/>
                </a:ext>
              </a:extLst>
            </p:cNvPr>
            <p:cNvGrpSpPr/>
            <p:nvPr/>
          </p:nvGrpSpPr>
          <p:grpSpPr>
            <a:xfrm>
              <a:off x="469972" y="306905"/>
              <a:ext cx="12066280" cy="2958977"/>
              <a:chOff x="469972" y="670320"/>
              <a:chExt cx="12066280" cy="2958977"/>
            </a:xfrm>
          </p:grpSpPr>
          <p:pic>
            <p:nvPicPr>
              <p:cNvPr id="5122" name="Picture 2" descr="Free vector abstract secure technology background with circuit">
                <a:extLst>
                  <a:ext uri="{FF2B5EF4-FFF2-40B4-BE49-F238E27FC236}">
                    <a16:creationId xmlns:a16="http://schemas.microsoft.com/office/drawing/2014/main" id="{1E83C168-6AB2-0CB7-1F48-8BE1CDBD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72" y="670320"/>
                <a:ext cx="3027797" cy="29589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CB54F0-9130-0BF4-217B-CFF1309DD81F}"/>
                  </a:ext>
                </a:extLst>
              </p:cNvPr>
              <p:cNvSpPr txBox="1"/>
              <p:nvPr/>
            </p:nvSpPr>
            <p:spPr>
              <a:xfrm>
                <a:off x="3585123" y="713488"/>
                <a:ext cx="8951129" cy="523220"/>
              </a:xfrm>
              <a:prstGeom prst="rect">
                <a:avLst/>
              </a:prstGeom>
              <a:noFill/>
            </p:spPr>
            <p:txBody>
              <a:bodyPr wrap="square">
                <a:spAutoFit/>
              </a:bodyPr>
              <a:lstStyle/>
              <a:p>
                <a:r>
                  <a:rPr lang="en-US" sz="2800" b="1" dirty="0">
                    <a:solidFill>
                      <a:schemeClr val="bg1"/>
                    </a:solidFill>
                  </a:rPr>
                  <a:t>How SIEM correlate with EDR, windows &amp; </a:t>
                </a:r>
                <a:r>
                  <a:rPr lang="en-US" sz="2800" b="1" dirty="0" err="1">
                    <a:solidFill>
                      <a:schemeClr val="bg1"/>
                    </a:solidFill>
                  </a:rPr>
                  <a:t>linux</a:t>
                </a:r>
                <a:r>
                  <a:rPr lang="en-US" sz="2800" b="1" dirty="0">
                    <a:solidFill>
                      <a:schemeClr val="bg1"/>
                    </a:solidFill>
                  </a:rPr>
                  <a:t> logs ? </a:t>
                </a:r>
                <a:endParaRPr lang="en-US" sz="4800" b="1" dirty="0">
                  <a:solidFill>
                    <a:schemeClr val="bg1"/>
                  </a:solidFill>
                  <a:latin typeface="Montserrat" panose="00000500000000000000" pitchFamily="2" charset="0"/>
                </a:endParaRPr>
              </a:p>
            </p:txBody>
          </p:sp>
        </p:grpSp>
        <p:grpSp>
          <p:nvGrpSpPr>
            <p:cNvPr id="24" name="Group 23">
              <a:extLst>
                <a:ext uri="{FF2B5EF4-FFF2-40B4-BE49-F238E27FC236}">
                  <a16:creationId xmlns:a16="http://schemas.microsoft.com/office/drawing/2014/main" id="{01E52E34-6F09-2E07-6A8C-68C83D03C7DE}"/>
                </a:ext>
              </a:extLst>
            </p:cNvPr>
            <p:cNvGrpSpPr/>
            <p:nvPr/>
          </p:nvGrpSpPr>
          <p:grpSpPr>
            <a:xfrm>
              <a:off x="469972" y="3615418"/>
              <a:ext cx="11575042" cy="2825261"/>
              <a:chOff x="469972" y="3615418"/>
              <a:chExt cx="11575042" cy="2825261"/>
            </a:xfrm>
          </p:grpSpPr>
          <p:sp>
            <p:nvSpPr>
              <p:cNvPr id="23" name="Rectangle 22">
                <a:extLst>
                  <a:ext uri="{FF2B5EF4-FFF2-40B4-BE49-F238E27FC236}">
                    <a16:creationId xmlns:a16="http://schemas.microsoft.com/office/drawing/2014/main" id="{83DECA27-B2E0-F7D4-9027-063F07922A16}"/>
                  </a:ext>
                </a:extLst>
              </p:cNvPr>
              <p:cNvSpPr/>
              <p:nvPr/>
            </p:nvSpPr>
            <p:spPr>
              <a:xfrm>
                <a:off x="469972" y="3615418"/>
                <a:ext cx="11414247" cy="2825261"/>
              </a:xfrm>
              <a:prstGeom prst="rect">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ontserrat" panose="00000500000000000000" pitchFamily="2" charset="0"/>
                </a:endParaRPr>
              </a:p>
            </p:txBody>
          </p:sp>
          <p:grpSp>
            <p:nvGrpSpPr>
              <p:cNvPr id="21" name="Group 20">
                <a:extLst>
                  <a:ext uri="{FF2B5EF4-FFF2-40B4-BE49-F238E27FC236}">
                    <a16:creationId xmlns:a16="http://schemas.microsoft.com/office/drawing/2014/main" id="{7E486171-DC20-7910-3F55-A650AD701ECD}"/>
                  </a:ext>
                </a:extLst>
              </p:cNvPr>
              <p:cNvGrpSpPr/>
              <p:nvPr/>
            </p:nvGrpSpPr>
            <p:grpSpPr>
              <a:xfrm>
                <a:off x="733842" y="3924362"/>
                <a:ext cx="11311172" cy="2135032"/>
                <a:chOff x="214180" y="3453599"/>
                <a:chExt cx="11311172" cy="2135032"/>
              </a:xfrm>
            </p:grpSpPr>
            <p:grpSp>
              <p:nvGrpSpPr>
                <p:cNvPr id="18" name="Group 17">
                  <a:extLst>
                    <a:ext uri="{FF2B5EF4-FFF2-40B4-BE49-F238E27FC236}">
                      <a16:creationId xmlns:a16="http://schemas.microsoft.com/office/drawing/2014/main" id="{8D05CEE6-74F5-7402-91AC-74D3AFB0DC94}"/>
                    </a:ext>
                  </a:extLst>
                </p:cNvPr>
                <p:cNvGrpSpPr/>
                <p:nvPr/>
              </p:nvGrpSpPr>
              <p:grpSpPr>
                <a:xfrm>
                  <a:off x="214181" y="3453599"/>
                  <a:ext cx="2851280" cy="797167"/>
                  <a:chOff x="214181" y="3453599"/>
                  <a:chExt cx="2851280" cy="797167"/>
                </a:xfrm>
              </p:grpSpPr>
              <p:sp>
                <p:nvSpPr>
                  <p:cNvPr id="4" name="Oval 3">
                    <a:extLst>
                      <a:ext uri="{FF2B5EF4-FFF2-40B4-BE49-F238E27FC236}">
                        <a16:creationId xmlns:a16="http://schemas.microsoft.com/office/drawing/2014/main" id="{59515AA6-EBFD-3851-F366-EA40763245AE}"/>
                      </a:ext>
                    </a:extLst>
                  </p:cNvPr>
                  <p:cNvSpPr/>
                  <p:nvPr/>
                </p:nvSpPr>
                <p:spPr>
                  <a:xfrm>
                    <a:off x="214181" y="3453599"/>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panose="00000500000000000000" pitchFamily="2" charset="0"/>
                      </a:rPr>
                      <a:t>01</a:t>
                    </a:r>
                  </a:p>
                </p:txBody>
              </p:sp>
              <p:sp>
                <p:nvSpPr>
                  <p:cNvPr id="15" name="TextBox 14">
                    <a:extLst>
                      <a:ext uri="{FF2B5EF4-FFF2-40B4-BE49-F238E27FC236}">
                        <a16:creationId xmlns:a16="http://schemas.microsoft.com/office/drawing/2014/main" id="{40551474-8216-1718-6A9D-9AE6952B44BA}"/>
                      </a:ext>
                    </a:extLst>
                  </p:cNvPr>
                  <p:cNvSpPr txBox="1"/>
                  <p:nvPr/>
                </p:nvSpPr>
                <p:spPr>
                  <a:xfrm>
                    <a:off x="853278" y="3632695"/>
                    <a:ext cx="2212183" cy="400751"/>
                  </a:xfrm>
                  <a:prstGeom prst="rect">
                    <a:avLst/>
                  </a:prstGeom>
                  <a:noFill/>
                </p:spPr>
                <p:txBody>
                  <a:bodyPr wrap="square">
                    <a:spAutoFit/>
                  </a:bodyPr>
                  <a:lstStyle/>
                  <a:p>
                    <a:pPr marL="228600" marR="0" algn="just">
                      <a:lnSpc>
                        <a:spcPct val="120000"/>
                      </a:lnSpc>
                      <a:spcBef>
                        <a:spcPts val="0"/>
                      </a:spcBef>
                      <a:spcAft>
                        <a:spcPts val="1000"/>
                      </a:spcAft>
                    </a:pPr>
                    <a:r>
                      <a:rPr lang="en-US" dirty="0">
                        <a:solidFill>
                          <a:schemeClr val="bg1"/>
                        </a:solidFill>
                      </a:rPr>
                      <a:t>Data Collection</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3C0DA591-0B40-909D-835C-75214C35975C}"/>
                    </a:ext>
                  </a:extLst>
                </p:cNvPr>
                <p:cNvGrpSpPr/>
                <p:nvPr/>
              </p:nvGrpSpPr>
              <p:grpSpPr>
                <a:xfrm>
                  <a:off x="214180" y="3629182"/>
                  <a:ext cx="11311172" cy="1959449"/>
                  <a:chOff x="214180" y="3629182"/>
                  <a:chExt cx="11311172" cy="1959449"/>
                </a:xfrm>
              </p:grpSpPr>
              <p:sp>
                <p:nvSpPr>
                  <p:cNvPr id="5" name="Oval 4">
                    <a:extLst>
                      <a:ext uri="{FF2B5EF4-FFF2-40B4-BE49-F238E27FC236}">
                        <a16:creationId xmlns:a16="http://schemas.microsoft.com/office/drawing/2014/main" id="{7E71F8E6-3F82-8595-5027-29F638A8AE4F}"/>
                      </a:ext>
                    </a:extLst>
                  </p:cNvPr>
                  <p:cNvSpPr/>
                  <p:nvPr/>
                </p:nvSpPr>
                <p:spPr>
                  <a:xfrm>
                    <a:off x="214180" y="4791464"/>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panose="00000500000000000000" pitchFamily="2" charset="0"/>
                      </a:rPr>
                      <a:t>04</a:t>
                    </a:r>
                  </a:p>
                </p:txBody>
              </p:sp>
              <p:sp>
                <p:nvSpPr>
                  <p:cNvPr id="16" name="TextBox 15">
                    <a:extLst>
                      <a:ext uri="{FF2B5EF4-FFF2-40B4-BE49-F238E27FC236}">
                        <a16:creationId xmlns:a16="http://schemas.microsoft.com/office/drawing/2014/main" id="{C676416D-2DA3-78C5-EB37-C1B0AAB77CE6}"/>
                      </a:ext>
                    </a:extLst>
                  </p:cNvPr>
                  <p:cNvSpPr txBox="1"/>
                  <p:nvPr/>
                </p:nvSpPr>
                <p:spPr>
                  <a:xfrm>
                    <a:off x="8643672" y="3629182"/>
                    <a:ext cx="2881680" cy="400751"/>
                  </a:xfrm>
                  <a:prstGeom prst="rect">
                    <a:avLst/>
                  </a:prstGeom>
                  <a:noFill/>
                </p:spPr>
                <p:txBody>
                  <a:bodyPr wrap="square">
                    <a:spAutoFit/>
                  </a:bodyPr>
                  <a:lstStyle/>
                  <a:p>
                    <a:pPr marL="228600" marR="0" algn="just">
                      <a:lnSpc>
                        <a:spcPct val="120000"/>
                      </a:lnSpc>
                      <a:spcBef>
                        <a:spcPts val="0"/>
                      </a:spcBef>
                      <a:spcAft>
                        <a:spcPts val="1000"/>
                      </a:spcAft>
                    </a:pPr>
                    <a:r>
                      <a:rPr lang="en-US" dirty="0">
                        <a:solidFill>
                          <a:schemeClr val="bg1"/>
                        </a:solidFill>
                      </a:rPr>
                      <a:t>Correlation</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pSp>
            <p:sp>
              <p:nvSpPr>
                <p:cNvPr id="6" name="Oval 5">
                  <a:extLst>
                    <a:ext uri="{FF2B5EF4-FFF2-40B4-BE49-F238E27FC236}">
                      <a16:creationId xmlns:a16="http://schemas.microsoft.com/office/drawing/2014/main" id="{2A072202-286B-F9D7-3A24-4683E34BEC52}"/>
                    </a:ext>
                  </a:extLst>
                </p:cNvPr>
                <p:cNvSpPr/>
                <p:nvPr/>
              </p:nvSpPr>
              <p:spPr>
                <a:xfrm>
                  <a:off x="4110740" y="3489963"/>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panose="00000500000000000000" pitchFamily="2" charset="0"/>
                    </a:rPr>
                    <a:t>02</a:t>
                  </a:r>
                </a:p>
              </p:txBody>
            </p:sp>
          </p:grpSp>
        </p:grpSp>
      </p:grpSp>
      <p:sp>
        <p:nvSpPr>
          <p:cNvPr id="2" name="Oval 1">
            <a:extLst>
              <a:ext uri="{FF2B5EF4-FFF2-40B4-BE49-F238E27FC236}">
                <a16:creationId xmlns:a16="http://schemas.microsoft.com/office/drawing/2014/main" id="{0111C5EF-BB5F-D261-F6EF-BB30FD6BC38B}"/>
              </a:ext>
            </a:extLst>
          </p:cNvPr>
          <p:cNvSpPr/>
          <p:nvPr/>
        </p:nvSpPr>
        <p:spPr>
          <a:xfrm>
            <a:off x="4417370" y="5262226"/>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panose="00000500000000000000" pitchFamily="2" charset="0"/>
              </a:rPr>
              <a:t>05</a:t>
            </a:r>
          </a:p>
        </p:txBody>
      </p:sp>
      <p:sp>
        <p:nvSpPr>
          <p:cNvPr id="3" name="Oval 2">
            <a:extLst>
              <a:ext uri="{FF2B5EF4-FFF2-40B4-BE49-F238E27FC236}">
                <a16:creationId xmlns:a16="http://schemas.microsoft.com/office/drawing/2014/main" id="{C4D4723B-69DD-889C-2674-1E8A22394B4E}"/>
              </a:ext>
            </a:extLst>
          </p:cNvPr>
          <p:cNvSpPr/>
          <p:nvPr/>
        </p:nvSpPr>
        <p:spPr>
          <a:xfrm>
            <a:off x="8313930" y="3891077"/>
            <a:ext cx="797167" cy="797167"/>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panose="00000500000000000000" pitchFamily="2" charset="0"/>
              </a:rPr>
              <a:t>03</a:t>
            </a:r>
          </a:p>
        </p:txBody>
      </p:sp>
      <p:sp>
        <p:nvSpPr>
          <p:cNvPr id="9" name="TextBox 8">
            <a:extLst>
              <a:ext uri="{FF2B5EF4-FFF2-40B4-BE49-F238E27FC236}">
                <a16:creationId xmlns:a16="http://schemas.microsoft.com/office/drawing/2014/main" id="{ED79B7D1-93E9-7473-9D0A-29EBCF63D9FC}"/>
              </a:ext>
            </a:extLst>
          </p:cNvPr>
          <p:cNvSpPr txBox="1"/>
          <p:nvPr/>
        </p:nvSpPr>
        <p:spPr>
          <a:xfrm>
            <a:off x="5138037" y="4099945"/>
            <a:ext cx="2186049" cy="400751"/>
          </a:xfrm>
          <a:prstGeom prst="rect">
            <a:avLst/>
          </a:prstGeom>
          <a:noFill/>
        </p:spPr>
        <p:txBody>
          <a:bodyPr wrap="square">
            <a:spAutoFit/>
          </a:bodyPr>
          <a:lstStyle/>
          <a:p>
            <a:pPr marL="228600" marR="0" algn="just">
              <a:lnSpc>
                <a:spcPct val="120000"/>
              </a:lnSpc>
              <a:spcBef>
                <a:spcPts val="0"/>
              </a:spcBef>
              <a:spcAft>
                <a:spcPts val="1000"/>
              </a:spcAft>
            </a:pPr>
            <a:r>
              <a:rPr lang="en-US" dirty="0">
                <a:solidFill>
                  <a:schemeClr val="bg1"/>
                </a:solidFill>
              </a:rPr>
              <a:t>Log Normalization</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77335C5-D259-7789-644D-3D7B6FE63B96}"/>
              </a:ext>
            </a:extLst>
          </p:cNvPr>
          <p:cNvSpPr txBox="1"/>
          <p:nvPr/>
        </p:nvSpPr>
        <p:spPr>
          <a:xfrm>
            <a:off x="1083408" y="5415762"/>
            <a:ext cx="4054629" cy="400751"/>
          </a:xfrm>
          <a:prstGeom prst="rect">
            <a:avLst/>
          </a:prstGeom>
          <a:noFill/>
        </p:spPr>
        <p:txBody>
          <a:bodyPr wrap="square">
            <a:spAutoFit/>
          </a:bodyPr>
          <a:lstStyle/>
          <a:p>
            <a:pPr marL="228600" marR="0" algn="just">
              <a:lnSpc>
                <a:spcPct val="120000"/>
              </a:lnSpc>
              <a:spcBef>
                <a:spcPts val="0"/>
              </a:spcBef>
              <a:spcAft>
                <a:spcPts val="1000"/>
              </a:spcAft>
            </a:pPr>
            <a:r>
              <a:rPr lang="en-US" dirty="0">
                <a:solidFill>
                  <a:schemeClr val="bg1"/>
                </a:solidFill>
              </a:rPr>
              <a:t>Threat Detection &amp; Response</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5B6E664-78AB-B0A3-768E-06C50BC3C691}"/>
              </a:ext>
            </a:extLst>
          </p:cNvPr>
          <p:cNvSpPr txBox="1"/>
          <p:nvPr/>
        </p:nvSpPr>
        <p:spPr>
          <a:xfrm>
            <a:off x="5101297" y="5415762"/>
            <a:ext cx="6094520" cy="400751"/>
          </a:xfrm>
          <a:prstGeom prst="rect">
            <a:avLst/>
          </a:prstGeom>
          <a:noFill/>
        </p:spPr>
        <p:txBody>
          <a:bodyPr wrap="square">
            <a:spAutoFit/>
          </a:bodyPr>
          <a:lstStyle/>
          <a:p>
            <a:pPr marL="228600" marR="0" algn="just">
              <a:lnSpc>
                <a:spcPct val="120000"/>
              </a:lnSpc>
              <a:spcBef>
                <a:spcPts val="0"/>
              </a:spcBef>
              <a:spcAft>
                <a:spcPts val="1000"/>
              </a:spcAft>
            </a:pPr>
            <a:r>
              <a:rPr lang="en-US" dirty="0">
                <a:solidFill>
                  <a:schemeClr val="bg1"/>
                </a:solidFill>
              </a:rPr>
              <a:t>Incident Analysis</a:t>
            </a:r>
            <a:endPar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41CB4D0-86D1-D7D2-7478-B4D534F85E61}"/>
              </a:ext>
            </a:extLst>
          </p:cNvPr>
          <p:cNvSpPr txBox="1"/>
          <p:nvPr/>
        </p:nvSpPr>
        <p:spPr>
          <a:xfrm>
            <a:off x="3372092" y="1221237"/>
            <a:ext cx="8400715" cy="923330"/>
          </a:xfrm>
          <a:prstGeom prst="rect">
            <a:avLst/>
          </a:prstGeom>
          <a:noFill/>
        </p:spPr>
        <p:txBody>
          <a:bodyPr wrap="square">
            <a:spAutoFit/>
          </a:bodyPr>
          <a:lstStyle/>
          <a:p>
            <a:r>
              <a:rPr lang="en-US" dirty="0">
                <a:solidFill>
                  <a:schemeClr val="bg1"/>
                </a:solidFill>
              </a:rPr>
              <a:t>SIEM solutions correlate data from Endpoint Detection and Response (EDR) systems and Windows/Linux logs to provide comprehensive security monitoring and threat detection. Here's how they work together: </a:t>
            </a:r>
          </a:p>
        </p:txBody>
      </p:sp>
    </p:spTree>
    <p:extLst>
      <p:ext uri="{BB962C8B-B14F-4D97-AF65-F5344CB8AC3E}">
        <p14:creationId xmlns:p14="http://schemas.microsoft.com/office/powerpoint/2010/main" val="164896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73B999-D75B-B2F6-BEAC-C393C596E127}"/>
              </a:ext>
            </a:extLst>
          </p:cNvPr>
          <p:cNvSpPr/>
          <p:nvPr/>
        </p:nvSpPr>
        <p:spPr>
          <a:xfrm>
            <a:off x="335856" y="479226"/>
            <a:ext cx="4786559" cy="1012303"/>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 name="TextBox 6">
            <a:extLst>
              <a:ext uri="{FF2B5EF4-FFF2-40B4-BE49-F238E27FC236}">
                <a16:creationId xmlns:a16="http://schemas.microsoft.com/office/drawing/2014/main" id="{E270CAB7-8E0A-7ED5-6C8E-4A5BE14DBECE}"/>
              </a:ext>
            </a:extLst>
          </p:cNvPr>
          <p:cNvSpPr txBox="1"/>
          <p:nvPr/>
        </p:nvSpPr>
        <p:spPr>
          <a:xfrm>
            <a:off x="-517124" y="692989"/>
            <a:ext cx="6094520" cy="584775"/>
          </a:xfrm>
          <a:prstGeom prst="rect">
            <a:avLst/>
          </a:prstGeom>
          <a:noFill/>
        </p:spPr>
        <p:txBody>
          <a:bodyPr wrap="square">
            <a:spAutoFit/>
          </a:bodyPr>
          <a:lstStyle/>
          <a:p>
            <a:pPr algn="ctr"/>
            <a:r>
              <a:rPr lang="en-US" sz="3200" b="1" dirty="0">
                <a:solidFill>
                  <a:schemeClr val="bg1"/>
                </a:solidFill>
              </a:rPr>
              <a:t>SIEM Products</a:t>
            </a:r>
          </a:p>
        </p:txBody>
      </p:sp>
      <p:sp>
        <p:nvSpPr>
          <p:cNvPr id="10" name="TextBox 9">
            <a:extLst>
              <a:ext uri="{FF2B5EF4-FFF2-40B4-BE49-F238E27FC236}">
                <a16:creationId xmlns:a16="http://schemas.microsoft.com/office/drawing/2014/main" id="{B79E18E6-C94E-9143-4CCC-D3F09541691A}"/>
              </a:ext>
            </a:extLst>
          </p:cNvPr>
          <p:cNvSpPr txBox="1"/>
          <p:nvPr/>
        </p:nvSpPr>
        <p:spPr>
          <a:xfrm>
            <a:off x="252311" y="1786155"/>
            <a:ext cx="6178065" cy="2031325"/>
          </a:xfrm>
          <a:prstGeom prst="rect">
            <a:avLst/>
          </a:prstGeom>
          <a:noFill/>
        </p:spPr>
        <p:txBody>
          <a:bodyPr wrap="square">
            <a:spAutoFit/>
          </a:bodyPr>
          <a:lstStyle/>
          <a:p>
            <a:endParaRPr lang="en-US" dirty="0">
              <a:solidFill>
                <a:schemeClr val="bg1"/>
              </a:solidFill>
            </a:endParaRPr>
          </a:p>
          <a:p>
            <a:r>
              <a:rPr lang="en-US" dirty="0">
                <a:solidFill>
                  <a:schemeClr val="bg1"/>
                </a:solidFill>
              </a:rPr>
              <a:t>There are several SIEM products on the market, like Splunk, IBM </a:t>
            </a:r>
            <a:r>
              <a:rPr lang="en-US" dirty="0" err="1">
                <a:solidFill>
                  <a:schemeClr val="bg1"/>
                </a:solidFill>
              </a:rPr>
              <a:t>QRadar</a:t>
            </a:r>
            <a:r>
              <a:rPr lang="en-US" dirty="0">
                <a:solidFill>
                  <a:schemeClr val="bg1"/>
                </a:solidFill>
              </a:rPr>
              <a:t>, ELK (Elastic), and Sophos. We chose Elastic SIEM for its cloud-based nature, eliminating the need for local storage and high-performance hardware like IBM </a:t>
            </a:r>
            <a:r>
              <a:rPr lang="en-US" dirty="0" err="1">
                <a:solidFill>
                  <a:schemeClr val="bg1"/>
                </a:solidFill>
              </a:rPr>
              <a:t>QRadar</a:t>
            </a:r>
            <a:r>
              <a:rPr lang="en-US" dirty="0">
                <a:solidFill>
                  <a:schemeClr val="bg1"/>
                </a:solidFill>
              </a:rPr>
              <a:t>. Additionally, its pre-configured architecture saves us the time and effort required by Splunk, making it the best fit for our needs</a:t>
            </a:r>
          </a:p>
        </p:txBody>
      </p:sp>
      <p:pic>
        <p:nvPicPr>
          <p:cNvPr id="11" name="Picture 10">
            <a:extLst>
              <a:ext uri="{FF2B5EF4-FFF2-40B4-BE49-F238E27FC236}">
                <a16:creationId xmlns:a16="http://schemas.microsoft.com/office/drawing/2014/main" id="{E120DF96-BD73-E56F-3217-EE6C8D7FE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763" t="1464" r="12461" b="12184"/>
          <a:stretch/>
        </p:blipFill>
        <p:spPr bwMode="auto">
          <a:xfrm>
            <a:off x="6729994" y="479225"/>
            <a:ext cx="2316352" cy="3177389"/>
          </a:xfrm>
          <a:prstGeom prst="rect">
            <a:avLst/>
          </a:prstGeom>
          <a:noFill/>
          <a:ln>
            <a:noFill/>
          </a:ln>
          <a:extLst>
            <a:ext uri="{53640926-AAD7-44D8-BBD7-CCE9431645EC}">
              <a14:shadowObscured xmlns:a14="http://schemas.microsoft.com/office/drawing/2010/main"/>
            </a:ext>
          </a:extLst>
        </p:spPr>
      </p:pic>
      <p:pic>
        <p:nvPicPr>
          <p:cNvPr id="12" name="Picture 11" descr="TryHackMe | Splunk: Basics – Igor_sec's Blog">
            <a:extLst>
              <a:ext uri="{FF2B5EF4-FFF2-40B4-BE49-F238E27FC236}">
                <a16:creationId xmlns:a16="http://schemas.microsoft.com/office/drawing/2014/main" id="{0A2BD9DC-1915-63FC-F778-769CD45B17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4911" y="479224"/>
            <a:ext cx="2316352" cy="3177389"/>
          </a:xfrm>
          <a:prstGeom prst="rect">
            <a:avLst/>
          </a:prstGeom>
          <a:noFill/>
          <a:ln>
            <a:noFill/>
          </a:ln>
        </p:spPr>
      </p:pic>
      <p:pic>
        <p:nvPicPr>
          <p:cNvPr id="13" name="Picture 12" descr="IBM QRadar - Reviews, Pros &amp; Cons | Companies using IBM QRadar">
            <a:extLst>
              <a:ext uri="{FF2B5EF4-FFF2-40B4-BE49-F238E27FC236}">
                <a16:creationId xmlns:a16="http://schemas.microsoft.com/office/drawing/2014/main" id="{D8C5697B-ACA4-AB21-84C6-AAD4E83B8E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35314" y="3334732"/>
            <a:ext cx="2265949" cy="3971041"/>
          </a:xfrm>
          <a:prstGeom prst="rect">
            <a:avLst/>
          </a:prstGeom>
          <a:noFill/>
          <a:ln>
            <a:noFill/>
          </a:ln>
        </p:spPr>
      </p:pic>
    </p:spTree>
    <p:extLst>
      <p:ext uri="{BB962C8B-B14F-4D97-AF65-F5344CB8AC3E}">
        <p14:creationId xmlns:p14="http://schemas.microsoft.com/office/powerpoint/2010/main" val="3511368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868019-A390-51A6-9CEB-1A5E5982AC97}"/>
              </a:ext>
            </a:extLst>
          </p:cNvPr>
          <p:cNvSpPr/>
          <p:nvPr/>
        </p:nvSpPr>
        <p:spPr>
          <a:xfrm>
            <a:off x="215283" y="326908"/>
            <a:ext cx="3607080" cy="870880"/>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9" name="TextBox 8">
            <a:extLst>
              <a:ext uri="{FF2B5EF4-FFF2-40B4-BE49-F238E27FC236}">
                <a16:creationId xmlns:a16="http://schemas.microsoft.com/office/drawing/2014/main" id="{61DC4952-38AE-37F8-DC6E-B5E173FFB662}"/>
              </a:ext>
            </a:extLst>
          </p:cNvPr>
          <p:cNvSpPr txBox="1"/>
          <p:nvPr/>
        </p:nvSpPr>
        <p:spPr>
          <a:xfrm>
            <a:off x="407983" y="427993"/>
            <a:ext cx="6094428" cy="584775"/>
          </a:xfrm>
          <a:prstGeom prst="rect">
            <a:avLst/>
          </a:prstGeom>
          <a:noFill/>
        </p:spPr>
        <p:txBody>
          <a:bodyPr wrap="square">
            <a:spAutoFit/>
          </a:bodyPr>
          <a:lstStyle/>
          <a:p>
            <a:r>
              <a:rPr lang="en-US" sz="3200" b="1" dirty="0">
                <a:solidFill>
                  <a:schemeClr val="bg1"/>
                </a:solidFill>
              </a:rPr>
              <a:t>Elk Configuration</a:t>
            </a:r>
          </a:p>
        </p:txBody>
      </p:sp>
      <p:sp>
        <p:nvSpPr>
          <p:cNvPr id="15" name="TextBox 14">
            <a:extLst>
              <a:ext uri="{FF2B5EF4-FFF2-40B4-BE49-F238E27FC236}">
                <a16:creationId xmlns:a16="http://schemas.microsoft.com/office/drawing/2014/main" id="{C29D6AA3-75FD-A9C7-4D40-EF8A2AF72331}"/>
              </a:ext>
            </a:extLst>
          </p:cNvPr>
          <p:cNvSpPr txBox="1"/>
          <p:nvPr/>
        </p:nvSpPr>
        <p:spPr>
          <a:xfrm>
            <a:off x="315158" y="2045985"/>
            <a:ext cx="7890769" cy="1200329"/>
          </a:xfrm>
          <a:prstGeom prst="rect">
            <a:avLst/>
          </a:prstGeom>
          <a:noFill/>
        </p:spPr>
        <p:txBody>
          <a:bodyPr wrap="square">
            <a:spAutoFit/>
          </a:bodyPr>
          <a:lstStyle/>
          <a:p>
            <a:r>
              <a:rPr lang="en-US" dirty="0">
                <a:solidFill>
                  <a:schemeClr val="bg1"/>
                </a:solidFill>
              </a:rPr>
              <a:t>After mapping various malware types to the MITRE ATT&amp;CK framework, we implemented the ELK stack (Elasticsearch, Logstash, Kibana) as our SIEM solution. It was configured to efficiently monitor and detect potential malware activities across our infrastructure.</a:t>
            </a:r>
          </a:p>
        </p:txBody>
      </p:sp>
      <p:pic>
        <p:nvPicPr>
          <p:cNvPr id="31" name="Picture 6" descr="Learn what you need to become a privacy and data protection expert for $20  | ZDNET">
            <a:extLst>
              <a:ext uri="{FF2B5EF4-FFF2-40B4-BE49-F238E27FC236}">
                <a16:creationId xmlns:a16="http://schemas.microsoft.com/office/drawing/2014/main" id="{C6727A65-AC57-A617-BC65-7847049A8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942" y="815614"/>
            <a:ext cx="3286742" cy="5411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919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891B1A0-F92E-E617-8C67-9F582FA603EB}"/>
              </a:ext>
            </a:extLst>
          </p:cNvPr>
          <p:cNvSpPr>
            <a:spLocks noChangeArrowheads="1"/>
          </p:cNvSpPr>
          <p:nvPr/>
        </p:nvSpPr>
        <p:spPr bwMode="auto">
          <a:xfrm>
            <a:off x="-1216058" y="1432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a:extLst>
              <a:ext uri="{FF2B5EF4-FFF2-40B4-BE49-F238E27FC236}">
                <a16:creationId xmlns:a16="http://schemas.microsoft.com/office/drawing/2014/main" id="{D71D8FCD-C70F-AE7F-2058-DEA96768D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206" y="1368512"/>
            <a:ext cx="5012231" cy="24222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4DACE7D-F7A5-A5F7-4CD8-C02D4C59E764}"/>
              </a:ext>
            </a:extLst>
          </p:cNvPr>
          <p:cNvSpPr>
            <a:spLocks noChangeArrowheads="1"/>
          </p:cNvSpPr>
          <p:nvPr/>
        </p:nvSpPr>
        <p:spPr bwMode="auto">
          <a:xfrm>
            <a:off x="243563" y="1784585"/>
            <a:ext cx="657448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ea typeface="Times New Roman" panose="02020603050405020304" pitchFamily="18" charset="0"/>
              </a:rPr>
              <a:t>We opted for a cloud-based deployment on Google Cloud Platform (GCP), specifically selecting the Tokyo region to optimize latency and comply with data residency requirements. This decision provided us with the scalability and reliability necessary for enterprise-wide security monitoring.</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4" name="Rectangle 3">
            <a:extLst>
              <a:ext uri="{FF2B5EF4-FFF2-40B4-BE49-F238E27FC236}">
                <a16:creationId xmlns:a16="http://schemas.microsoft.com/office/drawing/2014/main" id="{07EE42B2-0E12-74F9-074E-8FCC831CE282}"/>
              </a:ext>
            </a:extLst>
          </p:cNvPr>
          <p:cNvSpPr/>
          <p:nvPr/>
        </p:nvSpPr>
        <p:spPr>
          <a:xfrm>
            <a:off x="215283" y="326908"/>
            <a:ext cx="5670612" cy="870880"/>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5" name="TextBox 4">
            <a:extLst>
              <a:ext uri="{FF2B5EF4-FFF2-40B4-BE49-F238E27FC236}">
                <a16:creationId xmlns:a16="http://schemas.microsoft.com/office/drawing/2014/main" id="{31F62DFC-F637-9A9D-F569-FFA0F8063E8F}"/>
              </a:ext>
            </a:extLst>
          </p:cNvPr>
          <p:cNvSpPr txBox="1"/>
          <p:nvPr/>
        </p:nvSpPr>
        <p:spPr>
          <a:xfrm>
            <a:off x="483546" y="472190"/>
            <a:ext cx="6094520" cy="523220"/>
          </a:xfrm>
          <a:prstGeom prst="rect">
            <a:avLst/>
          </a:prstGeom>
          <a:noFill/>
        </p:spPr>
        <p:txBody>
          <a:bodyPr wrap="square">
            <a:spAutoFit/>
          </a:bodyPr>
          <a:lstStyle/>
          <a:p>
            <a:pPr marL="0" marR="0" algn="just">
              <a:spcBef>
                <a:spcPts val="400"/>
              </a:spcBef>
              <a:spcAft>
                <a:spcPts val="0"/>
              </a:spcAft>
            </a:pPr>
            <a:r>
              <a:rPr lang="en-US" sz="2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1. Cloud Deployment Strategy</a:t>
            </a:r>
          </a:p>
        </p:txBody>
      </p:sp>
    </p:spTree>
    <p:extLst>
      <p:ext uri="{BB962C8B-B14F-4D97-AF65-F5344CB8AC3E}">
        <p14:creationId xmlns:p14="http://schemas.microsoft.com/office/powerpoint/2010/main" val="4006357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418458-C6D6-5DCC-3296-2C2488F4FA47}"/>
              </a:ext>
            </a:extLst>
          </p:cNvPr>
          <p:cNvSpPr/>
          <p:nvPr/>
        </p:nvSpPr>
        <p:spPr>
          <a:xfrm>
            <a:off x="425389" y="506192"/>
            <a:ext cx="4626006" cy="843214"/>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3" name="TextBox 2">
            <a:extLst>
              <a:ext uri="{FF2B5EF4-FFF2-40B4-BE49-F238E27FC236}">
                <a16:creationId xmlns:a16="http://schemas.microsoft.com/office/drawing/2014/main" id="{BCD0CAA0-849D-863D-4C68-545B80B7C765}"/>
              </a:ext>
            </a:extLst>
          </p:cNvPr>
          <p:cNvSpPr txBox="1"/>
          <p:nvPr/>
        </p:nvSpPr>
        <p:spPr>
          <a:xfrm>
            <a:off x="659167" y="680022"/>
            <a:ext cx="6094520" cy="523220"/>
          </a:xfrm>
          <a:prstGeom prst="rect">
            <a:avLst/>
          </a:prstGeom>
          <a:noFill/>
        </p:spPr>
        <p:txBody>
          <a:bodyPr wrap="square">
            <a:spAutoFit/>
          </a:bodyPr>
          <a:lstStyle/>
          <a:p>
            <a:pPr marL="0" marR="0" algn="just">
              <a:spcBef>
                <a:spcPts val="400"/>
              </a:spcBef>
              <a:spcAft>
                <a:spcPts val="0"/>
              </a:spcAft>
            </a:pPr>
            <a:r>
              <a:rPr lang="en-US" sz="2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2. Endpoint</a:t>
            </a:r>
            <a:r>
              <a:rPr lang="en-US" sz="20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Integration</a:t>
            </a:r>
            <a:endParaRPr lang="en-US" sz="20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400C188-218C-C1F6-8FB5-4D5B7AB8A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299" y="234172"/>
            <a:ext cx="5943600" cy="1292787"/>
          </a:xfrm>
          <a:prstGeom prst="rect">
            <a:avLst/>
          </a:prstGeom>
        </p:spPr>
      </p:pic>
      <p:pic>
        <p:nvPicPr>
          <p:cNvPr id="7" name="Picture 6">
            <a:extLst>
              <a:ext uri="{FF2B5EF4-FFF2-40B4-BE49-F238E27FC236}">
                <a16:creationId xmlns:a16="http://schemas.microsoft.com/office/drawing/2014/main" id="{FFA5522C-7DD0-C0CD-555E-DB6D952F3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299" y="1817595"/>
            <a:ext cx="5943600" cy="1366503"/>
          </a:xfrm>
          <a:prstGeom prst="rect">
            <a:avLst/>
          </a:prstGeom>
        </p:spPr>
      </p:pic>
      <p:sp>
        <p:nvSpPr>
          <p:cNvPr id="9" name="TextBox 8">
            <a:extLst>
              <a:ext uri="{FF2B5EF4-FFF2-40B4-BE49-F238E27FC236}">
                <a16:creationId xmlns:a16="http://schemas.microsoft.com/office/drawing/2014/main" id="{3D15B6F8-1D7E-2CAF-EC86-3D9819E00BD2}"/>
              </a:ext>
            </a:extLst>
          </p:cNvPr>
          <p:cNvSpPr txBox="1"/>
          <p:nvPr/>
        </p:nvSpPr>
        <p:spPr>
          <a:xfrm>
            <a:off x="230080" y="3340386"/>
            <a:ext cx="6094520" cy="369332"/>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1 ) Fleet Management Setup</a:t>
            </a:r>
            <a:endParaRPr lang="en-US" dirty="0">
              <a:solidFill>
                <a:schemeClr val="bg1"/>
              </a:solidFill>
            </a:endParaRPr>
          </a:p>
        </p:txBody>
      </p:sp>
      <p:sp>
        <p:nvSpPr>
          <p:cNvPr id="11" name="TextBox 10">
            <a:extLst>
              <a:ext uri="{FF2B5EF4-FFF2-40B4-BE49-F238E27FC236}">
                <a16:creationId xmlns:a16="http://schemas.microsoft.com/office/drawing/2014/main" id="{721F293F-60FC-5876-9736-F857BFBE8B90}"/>
              </a:ext>
            </a:extLst>
          </p:cNvPr>
          <p:cNvSpPr txBox="1"/>
          <p:nvPr/>
        </p:nvSpPr>
        <p:spPr>
          <a:xfrm>
            <a:off x="301101" y="3864875"/>
            <a:ext cx="6094520" cy="369332"/>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2 ) Critical Integrations</a:t>
            </a:r>
            <a:endParaRPr lang="en-US" dirty="0">
              <a:solidFill>
                <a:schemeClr val="bg1"/>
              </a:solidFill>
            </a:endParaRPr>
          </a:p>
        </p:txBody>
      </p:sp>
      <p:pic>
        <p:nvPicPr>
          <p:cNvPr id="12" name="Picture 11">
            <a:extLst>
              <a:ext uri="{FF2B5EF4-FFF2-40B4-BE49-F238E27FC236}">
                <a16:creationId xmlns:a16="http://schemas.microsoft.com/office/drawing/2014/main" id="{BF2B5F97-281C-C41E-1BB8-6011D0E54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299" y="3454223"/>
            <a:ext cx="5943600" cy="1452784"/>
          </a:xfrm>
          <a:prstGeom prst="rect">
            <a:avLst/>
          </a:prstGeom>
        </p:spPr>
      </p:pic>
      <p:pic>
        <p:nvPicPr>
          <p:cNvPr id="13" name="Picture 12">
            <a:extLst>
              <a:ext uri="{FF2B5EF4-FFF2-40B4-BE49-F238E27FC236}">
                <a16:creationId xmlns:a16="http://schemas.microsoft.com/office/drawing/2014/main" id="{F208856D-B953-385F-D8C2-D9D5B4D8FC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7299" y="5230724"/>
            <a:ext cx="5943600" cy="1085850"/>
          </a:xfrm>
          <a:prstGeom prst="rect">
            <a:avLst/>
          </a:prstGeom>
        </p:spPr>
      </p:pic>
      <p:sp>
        <p:nvSpPr>
          <p:cNvPr id="14" name="Rectangle 13">
            <a:extLst>
              <a:ext uri="{FF2B5EF4-FFF2-40B4-BE49-F238E27FC236}">
                <a16:creationId xmlns:a16="http://schemas.microsoft.com/office/drawing/2014/main" id="{3D6D6E4B-BF03-6B12-D3A0-E02A90B3E16C}"/>
              </a:ext>
            </a:extLst>
          </p:cNvPr>
          <p:cNvSpPr/>
          <p:nvPr/>
        </p:nvSpPr>
        <p:spPr>
          <a:xfrm>
            <a:off x="157632" y="1649092"/>
            <a:ext cx="5676422" cy="1514748"/>
          </a:xfrm>
          <a:prstGeom prst="rect">
            <a:avLst/>
          </a:prstGeom>
          <a:solidFill>
            <a:schemeClr val="bg1">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D57E4666-F4A8-4E12-5235-693A108DCD72}"/>
              </a:ext>
            </a:extLst>
          </p:cNvPr>
          <p:cNvSpPr txBox="1"/>
          <p:nvPr/>
        </p:nvSpPr>
        <p:spPr>
          <a:xfrm>
            <a:off x="301101" y="2064785"/>
            <a:ext cx="5389485" cy="923330"/>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The integration of endpoints with our SIEM solution involved a systematic approach across different operating systems</a:t>
            </a:r>
            <a:endParaRPr lang="en-US" dirty="0">
              <a:solidFill>
                <a:schemeClr val="bg1"/>
              </a:solidFill>
            </a:endParaRPr>
          </a:p>
        </p:txBody>
      </p:sp>
    </p:spTree>
    <p:extLst>
      <p:ext uri="{BB962C8B-B14F-4D97-AF65-F5344CB8AC3E}">
        <p14:creationId xmlns:p14="http://schemas.microsoft.com/office/powerpoint/2010/main" val="2595912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3E865B-87E7-C0B8-9E83-AADC93110E21}"/>
              </a:ext>
            </a:extLst>
          </p:cNvPr>
          <p:cNvSpPr/>
          <p:nvPr/>
        </p:nvSpPr>
        <p:spPr>
          <a:xfrm>
            <a:off x="425389" y="506192"/>
            <a:ext cx="5513498" cy="843214"/>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3" name="TextBox 2">
            <a:extLst>
              <a:ext uri="{FF2B5EF4-FFF2-40B4-BE49-F238E27FC236}">
                <a16:creationId xmlns:a16="http://schemas.microsoft.com/office/drawing/2014/main" id="{AA9403D6-037B-9E39-230B-42D714FC7914}"/>
              </a:ext>
            </a:extLst>
          </p:cNvPr>
          <p:cNvSpPr txBox="1"/>
          <p:nvPr/>
        </p:nvSpPr>
        <p:spPr>
          <a:xfrm>
            <a:off x="425389" y="743133"/>
            <a:ext cx="6094520" cy="369332"/>
          </a:xfrm>
          <a:prstGeom prst="rect">
            <a:avLst/>
          </a:prstGeom>
          <a:noFill/>
        </p:spPr>
        <p:txBody>
          <a:bodyPr wrap="square">
            <a:spAutoFit/>
          </a:bodyPr>
          <a:lstStyle/>
          <a:p>
            <a:pPr marL="0" marR="0" algn="just">
              <a:spcBef>
                <a:spcPts val="400"/>
              </a:spcBef>
              <a:spcAft>
                <a:spcPts val="0"/>
              </a:spcAft>
            </a:pPr>
            <a:r>
              <a:rPr lang="en-US" sz="1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3. </a:t>
            </a:r>
            <a:r>
              <a:rPr lang="en-US" sz="1800" b="1"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Filebeat</a:t>
            </a:r>
            <a:r>
              <a:rPr lang="en-US" sz="1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Implementation and Troubleshooting</a:t>
            </a:r>
          </a:p>
        </p:txBody>
      </p:sp>
      <p:sp>
        <p:nvSpPr>
          <p:cNvPr id="5" name="TextBox 4">
            <a:extLst>
              <a:ext uri="{FF2B5EF4-FFF2-40B4-BE49-F238E27FC236}">
                <a16:creationId xmlns:a16="http://schemas.microsoft.com/office/drawing/2014/main" id="{B8BA3FF0-4A65-4A5C-F79C-99956912324D}"/>
              </a:ext>
            </a:extLst>
          </p:cNvPr>
          <p:cNvSpPr txBox="1"/>
          <p:nvPr/>
        </p:nvSpPr>
        <p:spPr>
          <a:xfrm>
            <a:off x="425389" y="1844278"/>
            <a:ext cx="5758595" cy="1477328"/>
          </a:xfrm>
          <a:prstGeom prst="rect">
            <a:avLst/>
          </a:prstGeom>
          <a:noFill/>
        </p:spPr>
        <p:txBody>
          <a:bodyPr wrap="square">
            <a:spAutoFit/>
          </a:bodyPr>
          <a:lstStyle/>
          <a:p>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During our deployment, we encountered significant challenges with log collection from endpoints. The initial configuration failed to properly forward logs to our cloud-based SIEM solution. To resolve this, we implemented </a:t>
            </a:r>
            <a:r>
              <a:rPr lang="en-US" sz="18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Filebeat</a:t>
            </a:r>
            <a:r>
              <a:rPr lang="en-US" sz="1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as an additional component</a:t>
            </a:r>
            <a:endParaRPr lang="en-US" dirty="0">
              <a:solidFill>
                <a:schemeClr val="bg1"/>
              </a:solidFill>
            </a:endParaRPr>
          </a:p>
        </p:txBody>
      </p:sp>
      <p:pic>
        <p:nvPicPr>
          <p:cNvPr id="7" name="Picture 6" descr="A screenshot of a computer program&#10;&#10;Description automatically generated">
            <a:extLst>
              <a:ext uri="{FF2B5EF4-FFF2-40B4-BE49-F238E27FC236}">
                <a16:creationId xmlns:a16="http://schemas.microsoft.com/office/drawing/2014/main" id="{E691B3F7-D4C2-BF75-61A3-E16BB5A82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810" y="1643702"/>
            <a:ext cx="5513496" cy="2673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9775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0235B2-5F16-85A3-96FB-22E224EEEB50}"/>
              </a:ext>
            </a:extLst>
          </p:cNvPr>
          <p:cNvSpPr/>
          <p:nvPr/>
        </p:nvSpPr>
        <p:spPr>
          <a:xfrm>
            <a:off x="425389" y="506192"/>
            <a:ext cx="3631706" cy="772192"/>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3" name="TextBox 2">
            <a:extLst>
              <a:ext uri="{FF2B5EF4-FFF2-40B4-BE49-F238E27FC236}">
                <a16:creationId xmlns:a16="http://schemas.microsoft.com/office/drawing/2014/main" id="{4EBC0F10-449C-D711-8D1D-684D879E60AD}"/>
              </a:ext>
            </a:extLst>
          </p:cNvPr>
          <p:cNvSpPr txBox="1"/>
          <p:nvPr/>
        </p:nvSpPr>
        <p:spPr>
          <a:xfrm>
            <a:off x="543757" y="677493"/>
            <a:ext cx="6094520" cy="369332"/>
          </a:xfrm>
          <a:prstGeom prst="rect">
            <a:avLst/>
          </a:prstGeom>
          <a:noFill/>
        </p:spPr>
        <p:txBody>
          <a:bodyPr wrap="square">
            <a:spAutoFit/>
          </a:bodyPr>
          <a:lstStyle/>
          <a:p>
            <a:pPr marL="0" marR="0" algn="just">
              <a:spcBef>
                <a:spcPts val="400"/>
              </a:spcBef>
              <a:spcAft>
                <a:spcPts val="0"/>
              </a:spcAft>
            </a:pPr>
            <a:r>
              <a:rPr lang="en-US" sz="1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4. Integration Validation</a:t>
            </a:r>
          </a:p>
        </p:txBody>
      </p:sp>
      <p:sp>
        <p:nvSpPr>
          <p:cNvPr id="5" name="TextBox 4">
            <a:extLst>
              <a:ext uri="{FF2B5EF4-FFF2-40B4-BE49-F238E27FC236}">
                <a16:creationId xmlns:a16="http://schemas.microsoft.com/office/drawing/2014/main" id="{098B8DE8-059C-1D21-FBCE-68C0BC49B7A3}"/>
              </a:ext>
            </a:extLst>
          </p:cNvPr>
          <p:cNvSpPr txBox="1"/>
          <p:nvPr/>
        </p:nvSpPr>
        <p:spPr>
          <a:xfrm>
            <a:off x="425388" y="2058863"/>
            <a:ext cx="8114929" cy="1846659"/>
          </a:xfrm>
          <a:prstGeom prst="rect">
            <a:avLst/>
          </a:prstGeom>
          <a:noFill/>
        </p:spPr>
        <p:txBody>
          <a:bodyPr wrap="square">
            <a:spAutoFit/>
          </a:bodyPr>
          <a:lstStyle/>
          <a:p>
            <a:pPr marL="342900" marR="0" lvl="0" indent="-342900" algn="just" rtl="0">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Confirming log receipt in Elasticsearch</a:t>
            </a:r>
          </a:p>
          <a:p>
            <a:pPr marL="342900" marR="0" lvl="0" indent="-342900" algn="just" rtl="0">
              <a:tabLst>
                <a:tab pos="457200" algn="l"/>
              </a:tabLst>
            </a:pPr>
            <a:endParaRPr lang="en-US" sz="14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Verifying proper log parsing and indexing</a:t>
            </a:r>
          </a:p>
          <a:p>
            <a:pPr marL="342900" marR="0" lvl="0" indent="-342900" algn="just">
              <a:tabLst>
                <a:tab pos="457200" algn="l"/>
              </a:tabLst>
            </a:pPr>
            <a:endParaRPr lang="en-US" sz="14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Testing alert configurations</a:t>
            </a:r>
          </a:p>
          <a:p>
            <a:pPr marL="342900" marR="0" lvl="0" indent="-342900" algn="just">
              <a:tabLst>
                <a:tab pos="457200" algn="l"/>
              </a:tabLst>
            </a:pPr>
            <a:endParaRPr lang="en-US" sz="1400" dirty="0">
              <a:solidFill>
                <a:schemeClr val="bg1"/>
              </a:solidFill>
              <a:effectLst/>
              <a:latin typeface="Times New Roman" panose="02020603050405020304" pitchFamily="18" charset="0"/>
              <a:ea typeface="Times New Roman" panose="02020603050405020304" pitchFamily="18" charset="0"/>
            </a:endParaRPr>
          </a:p>
          <a:p>
            <a:pPr marL="342900" marR="0" lvl="0" indent="-342900" algn="just">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Ensuring real-time monitoring capabilities</a:t>
            </a:r>
            <a:endParaRPr lang="en-US" sz="1400" dirty="0">
              <a:solidFill>
                <a:schemeClr val="bg1"/>
              </a:solidFill>
              <a:effectLst/>
              <a:latin typeface="Times New Roman" panose="02020603050405020304" pitchFamily="18" charset="0"/>
              <a:ea typeface="Times New Roman" panose="02020603050405020304" pitchFamily="18" charset="0"/>
            </a:endParaRPr>
          </a:p>
        </p:txBody>
      </p:sp>
      <p:pic>
        <p:nvPicPr>
          <p:cNvPr id="7" name="Picture 2" descr="Top 7 Network Security Tools for 2020">
            <a:extLst>
              <a:ext uri="{FF2B5EF4-FFF2-40B4-BE49-F238E27FC236}">
                <a16:creationId xmlns:a16="http://schemas.microsoft.com/office/drawing/2014/main" id="{CFD9E730-B34F-6BCA-DA14-47D603941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83" t="3695" r="25183" b="3527"/>
          <a:stretch/>
        </p:blipFill>
        <p:spPr bwMode="auto">
          <a:xfrm>
            <a:off x="6960095" y="635324"/>
            <a:ext cx="3898244" cy="4800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579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7C5C64-FAF6-60C4-FAFE-48841D041FD9}"/>
              </a:ext>
            </a:extLst>
          </p:cNvPr>
          <p:cNvSpPr txBox="1"/>
          <p:nvPr/>
        </p:nvSpPr>
        <p:spPr>
          <a:xfrm>
            <a:off x="326120" y="291106"/>
            <a:ext cx="6094520" cy="646331"/>
          </a:xfrm>
          <a:prstGeom prst="rect">
            <a:avLst/>
          </a:prstGeom>
          <a:noFill/>
        </p:spPr>
        <p:txBody>
          <a:bodyPr wrap="square">
            <a:spAutoFit/>
          </a:bodyPr>
          <a:lstStyle/>
          <a:p>
            <a:r>
              <a:rPr lang="en-US" sz="3600" dirty="0">
                <a:solidFill>
                  <a:schemeClr val="bg1"/>
                </a:solidFill>
              </a:rPr>
              <a:t>How Does Malware Spread?</a:t>
            </a:r>
          </a:p>
        </p:txBody>
      </p:sp>
      <p:grpSp>
        <p:nvGrpSpPr>
          <p:cNvPr id="27" name="Group 26">
            <a:extLst>
              <a:ext uri="{FF2B5EF4-FFF2-40B4-BE49-F238E27FC236}">
                <a16:creationId xmlns:a16="http://schemas.microsoft.com/office/drawing/2014/main" id="{E9B16394-1219-25CE-231A-ABD3060B90E8}"/>
              </a:ext>
            </a:extLst>
          </p:cNvPr>
          <p:cNvGrpSpPr/>
          <p:nvPr/>
        </p:nvGrpSpPr>
        <p:grpSpPr>
          <a:xfrm>
            <a:off x="425812" y="1290223"/>
            <a:ext cx="4345087" cy="2736794"/>
            <a:chOff x="7537584" y="1128576"/>
            <a:chExt cx="4345087" cy="2736794"/>
          </a:xfrm>
        </p:grpSpPr>
        <p:sp>
          <p:nvSpPr>
            <p:cNvPr id="39" name="Rectangle: Rounded Corners 38">
              <a:extLst>
                <a:ext uri="{FF2B5EF4-FFF2-40B4-BE49-F238E27FC236}">
                  <a16:creationId xmlns:a16="http://schemas.microsoft.com/office/drawing/2014/main" id="{4789E964-E2A2-D8E3-B58D-0B58A249E23E}"/>
                </a:ext>
              </a:extLst>
            </p:cNvPr>
            <p:cNvSpPr/>
            <p:nvPr/>
          </p:nvSpPr>
          <p:spPr>
            <a:xfrm>
              <a:off x="7537584" y="1128576"/>
              <a:ext cx="4325606" cy="742820"/>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ontserrat" panose="00000500000000000000" pitchFamily="2" charset="0"/>
              </a:endParaRPr>
            </a:p>
          </p:txBody>
        </p:sp>
        <p:grpSp>
          <p:nvGrpSpPr>
            <p:cNvPr id="29" name="Group 28">
              <a:extLst>
                <a:ext uri="{FF2B5EF4-FFF2-40B4-BE49-F238E27FC236}">
                  <a16:creationId xmlns:a16="http://schemas.microsoft.com/office/drawing/2014/main" id="{46BF0DD6-B99E-19F0-200F-A6C69C162236}"/>
                </a:ext>
              </a:extLst>
            </p:cNvPr>
            <p:cNvGrpSpPr/>
            <p:nvPr/>
          </p:nvGrpSpPr>
          <p:grpSpPr>
            <a:xfrm>
              <a:off x="7557065" y="1353538"/>
              <a:ext cx="4325606" cy="1460441"/>
              <a:chOff x="7557065" y="1353538"/>
              <a:chExt cx="4325606" cy="1460441"/>
            </a:xfrm>
          </p:grpSpPr>
          <p:sp>
            <p:nvSpPr>
              <p:cNvPr id="37" name="Rectangle: Rounded Corners 36">
                <a:extLst>
                  <a:ext uri="{FF2B5EF4-FFF2-40B4-BE49-F238E27FC236}">
                    <a16:creationId xmlns:a16="http://schemas.microsoft.com/office/drawing/2014/main" id="{DE0FF314-8806-AB9D-4387-30FB1A7E6707}"/>
                  </a:ext>
                </a:extLst>
              </p:cNvPr>
              <p:cNvSpPr/>
              <p:nvPr/>
            </p:nvSpPr>
            <p:spPr>
              <a:xfrm>
                <a:off x="7557065" y="2116505"/>
                <a:ext cx="4325606" cy="697474"/>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36" name="TextBox 35">
                <a:extLst>
                  <a:ext uri="{FF2B5EF4-FFF2-40B4-BE49-F238E27FC236}">
                    <a16:creationId xmlns:a16="http://schemas.microsoft.com/office/drawing/2014/main" id="{207CF773-4BAF-8DEF-ACB8-680E2884E833}"/>
                  </a:ext>
                </a:extLst>
              </p:cNvPr>
              <p:cNvSpPr txBox="1"/>
              <p:nvPr/>
            </p:nvSpPr>
            <p:spPr>
              <a:xfrm>
                <a:off x="8975564" y="1353538"/>
                <a:ext cx="2872553" cy="369332"/>
              </a:xfrm>
              <a:prstGeom prst="rect">
                <a:avLst/>
              </a:prstGeom>
              <a:noFill/>
            </p:spPr>
            <p:txBody>
              <a:bodyPr wrap="square">
                <a:spAutoFit/>
              </a:bodyPr>
              <a:lstStyle/>
              <a:p>
                <a:r>
                  <a:rPr lang="en-US" sz="1800" b="1" dirty="0">
                    <a:solidFill>
                      <a:schemeClr val="bg1"/>
                    </a:solidFill>
                  </a:rPr>
                  <a:t>Infected Attachments</a:t>
                </a:r>
                <a:endParaRPr lang="en-US" sz="2400" dirty="0">
                  <a:solidFill>
                    <a:schemeClr val="bg1"/>
                  </a:solidFill>
                </a:endParaRPr>
              </a:p>
            </p:txBody>
          </p:sp>
        </p:grpSp>
        <p:sp>
          <p:nvSpPr>
            <p:cNvPr id="33" name="Rectangle: Rounded Corners 32">
              <a:extLst>
                <a:ext uri="{FF2B5EF4-FFF2-40B4-BE49-F238E27FC236}">
                  <a16:creationId xmlns:a16="http://schemas.microsoft.com/office/drawing/2014/main" id="{FA4CAA32-20E7-FC47-32BA-0DE9A91ED1FE}"/>
                </a:ext>
              </a:extLst>
            </p:cNvPr>
            <p:cNvSpPr/>
            <p:nvPr/>
          </p:nvSpPr>
          <p:spPr>
            <a:xfrm>
              <a:off x="7557065" y="3121009"/>
              <a:ext cx="4325606"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grpSp>
      <p:sp>
        <p:nvSpPr>
          <p:cNvPr id="56" name="Rectangle: Rounded Corners 55">
            <a:extLst>
              <a:ext uri="{FF2B5EF4-FFF2-40B4-BE49-F238E27FC236}">
                <a16:creationId xmlns:a16="http://schemas.microsoft.com/office/drawing/2014/main" id="{F7396768-D521-E23D-2CA6-12229D5EDF6C}"/>
              </a:ext>
            </a:extLst>
          </p:cNvPr>
          <p:cNvSpPr/>
          <p:nvPr/>
        </p:nvSpPr>
        <p:spPr>
          <a:xfrm>
            <a:off x="425810" y="4379802"/>
            <a:ext cx="4306125"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USB Drives</a:t>
            </a:r>
            <a:endParaRPr lang="en-US" sz="2800" b="1" dirty="0">
              <a:solidFill>
                <a:schemeClr val="bg1"/>
              </a:solidFill>
              <a:latin typeface="Montserrat" panose="00000500000000000000" pitchFamily="2" charset="0"/>
            </a:endParaRPr>
          </a:p>
        </p:txBody>
      </p:sp>
      <p:sp>
        <p:nvSpPr>
          <p:cNvPr id="57" name="Rectangle: Rounded Corners 56">
            <a:extLst>
              <a:ext uri="{FF2B5EF4-FFF2-40B4-BE49-F238E27FC236}">
                <a16:creationId xmlns:a16="http://schemas.microsoft.com/office/drawing/2014/main" id="{19DA65BB-B008-5280-1422-931284E9243B}"/>
              </a:ext>
            </a:extLst>
          </p:cNvPr>
          <p:cNvSpPr/>
          <p:nvPr/>
        </p:nvSpPr>
        <p:spPr>
          <a:xfrm>
            <a:off x="425811" y="5491849"/>
            <a:ext cx="4306124"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59" name="Oval 58">
            <a:extLst>
              <a:ext uri="{FF2B5EF4-FFF2-40B4-BE49-F238E27FC236}">
                <a16:creationId xmlns:a16="http://schemas.microsoft.com/office/drawing/2014/main" id="{A1359235-E176-FD19-D64C-0CD341CDEA9B}"/>
              </a:ext>
            </a:extLst>
          </p:cNvPr>
          <p:cNvSpPr/>
          <p:nvPr/>
        </p:nvSpPr>
        <p:spPr>
          <a:xfrm>
            <a:off x="507906" y="136176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01</a:t>
            </a:r>
          </a:p>
        </p:txBody>
      </p:sp>
      <p:sp>
        <p:nvSpPr>
          <p:cNvPr id="62" name="Oval 61">
            <a:extLst>
              <a:ext uri="{FF2B5EF4-FFF2-40B4-BE49-F238E27FC236}">
                <a16:creationId xmlns:a16="http://schemas.microsoft.com/office/drawing/2014/main" id="{8E99E8A9-43E0-38E8-47E6-DDD49D3079D4}"/>
              </a:ext>
            </a:extLst>
          </p:cNvPr>
          <p:cNvSpPr/>
          <p:nvPr/>
        </p:nvSpPr>
        <p:spPr>
          <a:xfrm>
            <a:off x="507906" y="4428816"/>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04</a:t>
            </a:r>
          </a:p>
        </p:txBody>
      </p:sp>
      <p:sp>
        <p:nvSpPr>
          <p:cNvPr id="63" name="Oval 62">
            <a:extLst>
              <a:ext uri="{FF2B5EF4-FFF2-40B4-BE49-F238E27FC236}">
                <a16:creationId xmlns:a16="http://schemas.microsoft.com/office/drawing/2014/main" id="{8A1CB888-4427-3BEC-A4C1-0269E8D17412}"/>
              </a:ext>
            </a:extLst>
          </p:cNvPr>
          <p:cNvSpPr/>
          <p:nvPr/>
        </p:nvSpPr>
        <p:spPr>
          <a:xfrm>
            <a:off x="507906" y="3328411"/>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03</a:t>
            </a:r>
          </a:p>
        </p:txBody>
      </p:sp>
      <p:sp>
        <p:nvSpPr>
          <p:cNvPr id="64" name="Oval 63">
            <a:extLst>
              <a:ext uri="{FF2B5EF4-FFF2-40B4-BE49-F238E27FC236}">
                <a16:creationId xmlns:a16="http://schemas.microsoft.com/office/drawing/2014/main" id="{228A128B-2C88-FD33-AD0D-617DD9D1532F}"/>
              </a:ext>
            </a:extLst>
          </p:cNvPr>
          <p:cNvSpPr/>
          <p:nvPr/>
        </p:nvSpPr>
        <p:spPr>
          <a:xfrm>
            <a:off x="507906" y="230372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02</a:t>
            </a:r>
          </a:p>
        </p:txBody>
      </p:sp>
      <p:sp>
        <p:nvSpPr>
          <p:cNvPr id="65" name="Oval 64">
            <a:extLst>
              <a:ext uri="{FF2B5EF4-FFF2-40B4-BE49-F238E27FC236}">
                <a16:creationId xmlns:a16="http://schemas.microsoft.com/office/drawing/2014/main" id="{894634FE-7F75-7DB8-D7F3-F3D8B56ADCCA}"/>
              </a:ext>
            </a:extLst>
          </p:cNvPr>
          <p:cNvSpPr/>
          <p:nvPr/>
        </p:nvSpPr>
        <p:spPr>
          <a:xfrm>
            <a:off x="507906" y="5593305"/>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05</a:t>
            </a:r>
          </a:p>
        </p:txBody>
      </p:sp>
      <p:sp>
        <p:nvSpPr>
          <p:cNvPr id="67" name="TextBox 66">
            <a:extLst>
              <a:ext uri="{FF2B5EF4-FFF2-40B4-BE49-F238E27FC236}">
                <a16:creationId xmlns:a16="http://schemas.microsoft.com/office/drawing/2014/main" id="{A33E0862-27B1-9FF7-6273-1F698EC06FAE}"/>
              </a:ext>
            </a:extLst>
          </p:cNvPr>
          <p:cNvSpPr txBox="1"/>
          <p:nvPr/>
        </p:nvSpPr>
        <p:spPr>
          <a:xfrm>
            <a:off x="1844312" y="2442222"/>
            <a:ext cx="6094520" cy="369332"/>
          </a:xfrm>
          <a:prstGeom prst="rect">
            <a:avLst/>
          </a:prstGeom>
          <a:noFill/>
        </p:spPr>
        <p:txBody>
          <a:bodyPr wrap="square">
            <a:spAutoFit/>
          </a:bodyPr>
          <a:lstStyle/>
          <a:p>
            <a:r>
              <a:rPr lang="en-US" b="1" dirty="0">
                <a:solidFill>
                  <a:schemeClr val="bg1"/>
                </a:solidFill>
              </a:rPr>
              <a:t>Compromised Websites</a:t>
            </a:r>
            <a:endParaRPr lang="en-US" dirty="0">
              <a:solidFill>
                <a:schemeClr val="bg1"/>
              </a:solidFill>
            </a:endParaRPr>
          </a:p>
        </p:txBody>
      </p:sp>
      <p:sp>
        <p:nvSpPr>
          <p:cNvPr id="69" name="TextBox 68">
            <a:extLst>
              <a:ext uri="{FF2B5EF4-FFF2-40B4-BE49-F238E27FC236}">
                <a16:creationId xmlns:a16="http://schemas.microsoft.com/office/drawing/2014/main" id="{8BA49037-DAD0-28A8-5178-6BBE1275CB35}"/>
              </a:ext>
            </a:extLst>
          </p:cNvPr>
          <p:cNvSpPr txBox="1"/>
          <p:nvPr/>
        </p:nvSpPr>
        <p:spPr>
          <a:xfrm>
            <a:off x="1905635" y="3466910"/>
            <a:ext cx="6094520" cy="369332"/>
          </a:xfrm>
          <a:prstGeom prst="rect">
            <a:avLst/>
          </a:prstGeom>
          <a:noFill/>
        </p:spPr>
        <p:txBody>
          <a:bodyPr wrap="square">
            <a:spAutoFit/>
          </a:bodyPr>
          <a:lstStyle/>
          <a:p>
            <a:r>
              <a:rPr lang="en-US" b="1" dirty="0">
                <a:solidFill>
                  <a:schemeClr val="bg1"/>
                </a:solidFill>
              </a:rPr>
              <a:t>Downloads</a:t>
            </a:r>
            <a:endParaRPr lang="en-US" dirty="0">
              <a:solidFill>
                <a:schemeClr val="bg1"/>
              </a:solidFill>
            </a:endParaRPr>
          </a:p>
        </p:txBody>
      </p:sp>
      <p:sp>
        <p:nvSpPr>
          <p:cNvPr id="71" name="TextBox 70">
            <a:extLst>
              <a:ext uri="{FF2B5EF4-FFF2-40B4-BE49-F238E27FC236}">
                <a16:creationId xmlns:a16="http://schemas.microsoft.com/office/drawing/2014/main" id="{B1682FA2-2F18-8C39-FB41-7189E1A6ECB7}"/>
              </a:ext>
            </a:extLst>
          </p:cNvPr>
          <p:cNvSpPr txBox="1"/>
          <p:nvPr/>
        </p:nvSpPr>
        <p:spPr>
          <a:xfrm>
            <a:off x="1905635" y="5699152"/>
            <a:ext cx="6094520" cy="369332"/>
          </a:xfrm>
          <a:prstGeom prst="rect">
            <a:avLst/>
          </a:prstGeom>
          <a:noFill/>
        </p:spPr>
        <p:txBody>
          <a:bodyPr wrap="square">
            <a:spAutoFit/>
          </a:bodyPr>
          <a:lstStyle/>
          <a:p>
            <a:r>
              <a:rPr lang="en-US" b="1" dirty="0">
                <a:solidFill>
                  <a:schemeClr val="bg1"/>
                </a:solidFill>
              </a:rPr>
              <a:t>Image</a:t>
            </a:r>
            <a:endParaRPr lang="en-US" dirty="0">
              <a:solidFill>
                <a:schemeClr val="bg1"/>
              </a:solidFill>
            </a:endParaRPr>
          </a:p>
        </p:txBody>
      </p:sp>
      <p:pic>
        <p:nvPicPr>
          <p:cNvPr id="8" name="Image 0" descr="preencoded.png">
            <a:extLst>
              <a:ext uri="{FF2B5EF4-FFF2-40B4-BE49-F238E27FC236}">
                <a16:creationId xmlns:a16="http://schemas.microsoft.com/office/drawing/2014/main" id="{656F4768-AD3B-91E2-A61D-43FB6198B667}"/>
              </a:ext>
            </a:extLst>
          </p:cNvPr>
          <p:cNvPicPr>
            <a:picLocks noChangeAspect="1"/>
          </p:cNvPicPr>
          <p:nvPr/>
        </p:nvPicPr>
        <p:blipFill>
          <a:blip r:embed="rId2"/>
          <a:srcRect l="3010" r="3010"/>
          <a:stretch/>
        </p:blipFill>
        <p:spPr>
          <a:xfrm>
            <a:off x="7213165" y="1077506"/>
            <a:ext cx="3972441" cy="37962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954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25085618-4505-AADF-25BF-5416BEB297D9}"/>
              </a:ext>
            </a:extLst>
          </p:cNvPr>
          <p:cNvGrpSpPr/>
          <p:nvPr/>
        </p:nvGrpSpPr>
        <p:grpSpPr>
          <a:xfrm>
            <a:off x="-168891" y="630605"/>
            <a:ext cx="12192000" cy="5452066"/>
            <a:chOff x="0" y="518301"/>
            <a:chExt cx="12192000" cy="5452066"/>
          </a:xfrm>
        </p:grpSpPr>
        <p:sp>
          <p:nvSpPr>
            <p:cNvPr id="34" name="TextBox 33">
              <a:extLst>
                <a:ext uri="{FF2B5EF4-FFF2-40B4-BE49-F238E27FC236}">
                  <a16:creationId xmlns:a16="http://schemas.microsoft.com/office/drawing/2014/main" id="{260DCF1D-5E0E-9F93-0CAD-DE527EFF12A1}"/>
                </a:ext>
              </a:extLst>
            </p:cNvPr>
            <p:cNvSpPr txBox="1"/>
            <p:nvPr/>
          </p:nvSpPr>
          <p:spPr>
            <a:xfrm>
              <a:off x="4484077" y="5508702"/>
              <a:ext cx="3223846" cy="461665"/>
            </a:xfrm>
            <a:prstGeom prst="rect">
              <a:avLst/>
            </a:prstGeom>
            <a:noFill/>
          </p:spPr>
          <p:txBody>
            <a:bodyPr wrap="square">
              <a:spAutoFit/>
            </a:bodyPr>
            <a:lstStyle/>
            <a:p>
              <a:pPr algn="ctr"/>
              <a:endParaRPr lang="en-US" sz="2400" b="1" dirty="0">
                <a:solidFill>
                  <a:schemeClr val="bg1"/>
                </a:solidFill>
                <a:latin typeface="Montserrat" panose="00000500000000000000" pitchFamily="2" charset="0"/>
                <a:cs typeface="Leelawadee" panose="020B0502040204020203" pitchFamily="34" charset="-34"/>
              </a:endParaRPr>
            </a:p>
          </p:txBody>
        </p:sp>
        <p:sp>
          <p:nvSpPr>
            <p:cNvPr id="32" name="TextBox 31">
              <a:extLst>
                <a:ext uri="{FF2B5EF4-FFF2-40B4-BE49-F238E27FC236}">
                  <a16:creationId xmlns:a16="http://schemas.microsoft.com/office/drawing/2014/main" id="{D33D91CF-5816-FB90-9E41-82A37098A559}"/>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a:t>
              </a:r>
              <a:r>
                <a:rPr lang="en-US" sz="3600" b="1" dirty="0">
                  <a:solidFill>
                    <a:srgbClr val="ECECF1"/>
                  </a:solidFill>
                  <a:latin typeface="Montserrat" panose="00000500000000000000" pitchFamily="2" charset="0"/>
                </a:rPr>
                <a:t>Malware</a:t>
              </a:r>
              <a:endParaRPr lang="en-US" sz="3600" b="1" dirty="0">
                <a:latin typeface="Montserrat" panose="00000500000000000000" pitchFamily="2" charset="0"/>
              </a:endParaRPr>
            </a:p>
          </p:txBody>
        </p:sp>
      </p:grpSp>
      <p:sp>
        <p:nvSpPr>
          <p:cNvPr id="36" name="Rectangle 35">
            <a:extLst>
              <a:ext uri="{FF2B5EF4-FFF2-40B4-BE49-F238E27FC236}">
                <a16:creationId xmlns:a16="http://schemas.microsoft.com/office/drawing/2014/main" id="{6423F279-0E68-12C7-22A4-DD90D92B774E}"/>
              </a:ext>
            </a:extLst>
          </p:cNvPr>
          <p:cNvSpPr/>
          <p:nvPr/>
        </p:nvSpPr>
        <p:spPr>
          <a:xfrm>
            <a:off x="8016186"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D72B12B-1559-F21E-8FE7-133B957F54CB}"/>
              </a:ext>
            </a:extLst>
          </p:cNvPr>
          <p:cNvSpPr/>
          <p:nvPr/>
        </p:nvSpPr>
        <p:spPr>
          <a:xfrm>
            <a:off x="4250323"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0D7C73A-1934-0F69-8D8F-EF4916536B07}"/>
              </a:ext>
            </a:extLst>
          </p:cNvPr>
          <p:cNvSpPr/>
          <p:nvPr/>
        </p:nvSpPr>
        <p:spPr>
          <a:xfrm>
            <a:off x="514037"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FF42261-7AD7-FC1D-E10E-BA3162D9306C}"/>
              </a:ext>
            </a:extLst>
          </p:cNvPr>
          <p:cNvSpPr txBox="1"/>
          <p:nvPr/>
        </p:nvSpPr>
        <p:spPr>
          <a:xfrm>
            <a:off x="629857" y="5514761"/>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Viruses</a:t>
            </a:r>
            <a:endParaRPr lang="en-US" sz="2400" b="1" dirty="0">
              <a:solidFill>
                <a:schemeClr val="bg1"/>
              </a:solidFill>
              <a:latin typeface="Montserrat" panose="00000500000000000000" pitchFamily="2" charset="0"/>
            </a:endParaRPr>
          </a:p>
        </p:txBody>
      </p:sp>
      <p:sp>
        <p:nvSpPr>
          <p:cNvPr id="40" name="TextBox 39">
            <a:extLst>
              <a:ext uri="{FF2B5EF4-FFF2-40B4-BE49-F238E27FC236}">
                <a16:creationId xmlns:a16="http://schemas.microsoft.com/office/drawing/2014/main" id="{9DEF325F-A284-8146-55C7-9EE79698FEAB}"/>
              </a:ext>
            </a:extLst>
          </p:cNvPr>
          <p:cNvSpPr txBox="1"/>
          <p:nvPr/>
        </p:nvSpPr>
        <p:spPr>
          <a:xfrm>
            <a:off x="8184431" y="551476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Trojans</a:t>
            </a:r>
            <a:endParaRPr lang="en-US" sz="2400" b="1" dirty="0">
              <a:solidFill>
                <a:schemeClr val="bg1"/>
              </a:solidFill>
              <a:latin typeface="Montserrat" panose="00000500000000000000" pitchFamily="2" charset="0"/>
            </a:endParaRPr>
          </a:p>
        </p:txBody>
      </p:sp>
      <p:sp>
        <p:nvSpPr>
          <p:cNvPr id="41" name="TextBox 40">
            <a:extLst>
              <a:ext uri="{FF2B5EF4-FFF2-40B4-BE49-F238E27FC236}">
                <a16:creationId xmlns:a16="http://schemas.microsoft.com/office/drawing/2014/main" id="{7591DDFF-C724-E367-A564-B1B530567C12}"/>
              </a:ext>
            </a:extLst>
          </p:cNvPr>
          <p:cNvSpPr txBox="1"/>
          <p:nvPr/>
        </p:nvSpPr>
        <p:spPr>
          <a:xfrm>
            <a:off x="4520713" y="5514762"/>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Worms</a:t>
            </a:r>
            <a:endParaRPr lang="en-US" sz="2400" b="1" dirty="0">
              <a:solidFill>
                <a:schemeClr val="bg1"/>
              </a:solidFill>
              <a:latin typeface="Montserrat" panose="00000500000000000000" pitchFamily="2" charset="0"/>
            </a:endParaRPr>
          </a:p>
        </p:txBody>
      </p:sp>
      <p:pic>
        <p:nvPicPr>
          <p:cNvPr id="2050" name="Picture 2" descr="Free photo virus detected alert hacking piracy risk shield concept">
            <a:extLst>
              <a:ext uri="{FF2B5EF4-FFF2-40B4-BE49-F238E27FC236}">
                <a16:creationId xmlns:a16="http://schemas.microsoft.com/office/drawing/2014/main" id="{19E93609-9DB4-328B-51A8-D330DCF3B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89" r="17118"/>
          <a:stretch>
            <a:fillRect/>
          </a:stretch>
        </p:blipFill>
        <p:spPr bwMode="auto">
          <a:xfrm>
            <a:off x="834096" y="2207602"/>
            <a:ext cx="3019607" cy="3003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Picture 4" descr="What is a computer worm? How this self-spreading malware wreaks havoc | CSO  Online">
            <a:extLst>
              <a:ext uri="{FF2B5EF4-FFF2-40B4-BE49-F238E27FC236}">
                <a16:creationId xmlns:a16="http://schemas.microsoft.com/office/drawing/2014/main" id="{C471FF17-E007-97B5-06E3-D5C256DD8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117" r="23012" b="14480"/>
          <a:stretch>
            <a:fillRect/>
          </a:stretch>
        </p:blipFill>
        <p:spPr bwMode="auto">
          <a:xfrm>
            <a:off x="4520713" y="2207601"/>
            <a:ext cx="3018319" cy="3003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3439BC79-894C-0462-F1F3-E4F5D6F9C8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77" t="110" r="17077" b="110"/>
          <a:stretch/>
        </p:blipFill>
        <p:spPr bwMode="auto">
          <a:xfrm>
            <a:off x="8357529" y="2207601"/>
            <a:ext cx="3000375" cy="3003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183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578B1B-A845-B286-F2C2-101C4BC4EF5E}"/>
              </a:ext>
            </a:extLst>
          </p:cNvPr>
          <p:cNvSpPr txBox="1"/>
          <p:nvPr/>
        </p:nvSpPr>
        <p:spPr>
          <a:xfrm>
            <a:off x="326120" y="291106"/>
            <a:ext cx="6094520" cy="646331"/>
          </a:xfrm>
          <a:prstGeom prst="rect">
            <a:avLst/>
          </a:prstGeom>
          <a:noFill/>
        </p:spPr>
        <p:txBody>
          <a:bodyPr wrap="square">
            <a:spAutoFit/>
          </a:bodyPr>
          <a:lstStyle/>
          <a:p>
            <a:r>
              <a:rPr lang="en-US" sz="3600" dirty="0">
                <a:solidFill>
                  <a:schemeClr val="bg1"/>
                </a:solidFill>
              </a:rPr>
              <a:t>What Can Malware Do?</a:t>
            </a:r>
          </a:p>
        </p:txBody>
      </p:sp>
      <p:grpSp>
        <p:nvGrpSpPr>
          <p:cNvPr id="4" name="Group 3">
            <a:extLst>
              <a:ext uri="{FF2B5EF4-FFF2-40B4-BE49-F238E27FC236}">
                <a16:creationId xmlns:a16="http://schemas.microsoft.com/office/drawing/2014/main" id="{7592C4ED-DCBF-9DB3-00B7-147BEA8DBF8A}"/>
              </a:ext>
            </a:extLst>
          </p:cNvPr>
          <p:cNvGrpSpPr/>
          <p:nvPr/>
        </p:nvGrpSpPr>
        <p:grpSpPr>
          <a:xfrm>
            <a:off x="425812" y="1290223"/>
            <a:ext cx="5380184" cy="2638529"/>
            <a:chOff x="7537584" y="1128576"/>
            <a:chExt cx="4345087" cy="2689908"/>
          </a:xfrm>
        </p:grpSpPr>
        <p:sp>
          <p:nvSpPr>
            <p:cNvPr id="5" name="Rectangle: Rounded Corners 4">
              <a:extLst>
                <a:ext uri="{FF2B5EF4-FFF2-40B4-BE49-F238E27FC236}">
                  <a16:creationId xmlns:a16="http://schemas.microsoft.com/office/drawing/2014/main" id="{AB8C5D76-3F84-31BC-8660-C53F348249E5}"/>
                </a:ext>
              </a:extLst>
            </p:cNvPr>
            <p:cNvSpPr/>
            <p:nvPr/>
          </p:nvSpPr>
          <p:spPr>
            <a:xfrm>
              <a:off x="7537584" y="1128576"/>
              <a:ext cx="4325606" cy="742820"/>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ontserrat" panose="00000500000000000000" pitchFamily="2" charset="0"/>
              </a:endParaRPr>
            </a:p>
          </p:txBody>
        </p:sp>
        <p:grpSp>
          <p:nvGrpSpPr>
            <p:cNvPr id="6" name="Group 5">
              <a:extLst>
                <a:ext uri="{FF2B5EF4-FFF2-40B4-BE49-F238E27FC236}">
                  <a16:creationId xmlns:a16="http://schemas.microsoft.com/office/drawing/2014/main" id="{EF932DB1-7DA2-375D-7096-E0E7A126E077}"/>
                </a:ext>
              </a:extLst>
            </p:cNvPr>
            <p:cNvGrpSpPr/>
            <p:nvPr/>
          </p:nvGrpSpPr>
          <p:grpSpPr>
            <a:xfrm>
              <a:off x="7557065" y="1313558"/>
              <a:ext cx="4325606" cy="1500421"/>
              <a:chOff x="7557065" y="1313558"/>
              <a:chExt cx="4325606" cy="1500421"/>
            </a:xfrm>
          </p:grpSpPr>
          <p:sp>
            <p:nvSpPr>
              <p:cNvPr id="8" name="Rectangle: Rounded Corners 7">
                <a:extLst>
                  <a:ext uri="{FF2B5EF4-FFF2-40B4-BE49-F238E27FC236}">
                    <a16:creationId xmlns:a16="http://schemas.microsoft.com/office/drawing/2014/main" id="{33551102-B6BE-F72C-EB12-3635FE6B6BF0}"/>
                  </a:ext>
                </a:extLst>
              </p:cNvPr>
              <p:cNvSpPr/>
              <p:nvPr/>
            </p:nvSpPr>
            <p:spPr>
              <a:xfrm>
                <a:off x="7557065" y="2116505"/>
                <a:ext cx="4325606" cy="697474"/>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DB5ACB83-9D62-57B6-1A36-0A17A98362FC}"/>
                  </a:ext>
                </a:extLst>
              </p:cNvPr>
              <p:cNvSpPr txBox="1"/>
              <p:nvPr/>
            </p:nvSpPr>
            <p:spPr>
              <a:xfrm>
                <a:off x="8712752" y="1313558"/>
                <a:ext cx="2872553" cy="376524"/>
              </a:xfrm>
              <a:prstGeom prst="rect">
                <a:avLst/>
              </a:prstGeom>
              <a:noFill/>
            </p:spPr>
            <p:txBody>
              <a:bodyPr wrap="square">
                <a:spAutoFit/>
              </a:bodyPr>
              <a:lstStyle/>
              <a:p>
                <a:r>
                  <a:rPr lang="en-US" dirty="0">
                    <a:solidFill>
                      <a:schemeClr val="bg1"/>
                    </a:solidFill>
                  </a:rPr>
                  <a:t>Steal personal information</a:t>
                </a:r>
                <a:endParaRPr lang="en-US" sz="2400" dirty="0">
                  <a:solidFill>
                    <a:schemeClr val="bg1"/>
                  </a:solidFill>
                </a:endParaRPr>
              </a:p>
            </p:txBody>
          </p:sp>
        </p:grpSp>
        <p:sp>
          <p:nvSpPr>
            <p:cNvPr id="7" name="Rectangle: Rounded Corners 6">
              <a:extLst>
                <a:ext uri="{FF2B5EF4-FFF2-40B4-BE49-F238E27FC236}">
                  <a16:creationId xmlns:a16="http://schemas.microsoft.com/office/drawing/2014/main" id="{8B1F982E-6443-9FA5-4BBD-930C4F827505}"/>
                </a:ext>
              </a:extLst>
            </p:cNvPr>
            <p:cNvSpPr/>
            <p:nvPr/>
          </p:nvSpPr>
          <p:spPr>
            <a:xfrm>
              <a:off x="7557065" y="3121010"/>
              <a:ext cx="4325606" cy="697474"/>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grpSp>
      <p:sp>
        <p:nvSpPr>
          <p:cNvPr id="11" name="Rectangle: Rounded Corners 10">
            <a:extLst>
              <a:ext uri="{FF2B5EF4-FFF2-40B4-BE49-F238E27FC236}">
                <a16:creationId xmlns:a16="http://schemas.microsoft.com/office/drawing/2014/main" id="{DC732F84-D6DB-FD19-826A-8F8E9AD983FD}"/>
              </a:ext>
            </a:extLst>
          </p:cNvPr>
          <p:cNvSpPr/>
          <p:nvPr/>
        </p:nvSpPr>
        <p:spPr>
          <a:xfrm>
            <a:off x="401690" y="5303082"/>
            <a:ext cx="5380184"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12" name="Oval 11">
            <a:extLst>
              <a:ext uri="{FF2B5EF4-FFF2-40B4-BE49-F238E27FC236}">
                <a16:creationId xmlns:a16="http://schemas.microsoft.com/office/drawing/2014/main" id="{E471C0BD-2385-D3C6-7206-99F5CC97A16D}"/>
              </a:ext>
            </a:extLst>
          </p:cNvPr>
          <p:cNvSpPr/>
          <p:nvPr/>
        </p:nvSpPr>
        <p:spPr>
          <a:xfrm>
            <a:off x="507906" y="136176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01</a:t>
            </a:r>
          </a:p>
        </p:txBody>
      </p:sp>
      <p:sp>
        <p:nvSpPr>
          <p:cNvPr id="14" name="Oval 13">
            <a:extLst>
              <a:ext uri="{FF2B5EF4-FFF2-40B4-BE49-F238E27FC236}">
                <a16:creationId xmlns:a16="http://schemas.microsoft.com/office/drawing/2014/main" id="{FFDB4831-B3B1-1468-9DA2-13172EDD5B16}"/>
              </a:ext>
            </a:extLst>
          </p:cNvPr>
          <p:cNvSpPr/>
          <p:nvPr/>
        </p:nvSpPr>
        <p:spPr>
          <a:xfrm>
            <a:off x="495605" y="326916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03</a:t>
            </a:r>
          </a:p>
        </p:txBody>
      </p:sp>
      <p:sp>
        <p:nvSpPr>
          <p:cNvPr id="15" name="Oval 14">
            <a:extLst>
              <a:ext uri="{FF2B5EF4-FFF2-40B4-BE49-F238E27FC236}">
                <a16:creationId xmlns:a16="http://schemas.microsoft.com/office/drawing/2014/main" id="{7B96ECB3-3D79-F095-A789-0421C7034B9E}"/>
              </a:ext>
            </a:extLst>
          </p:cNvPr>
          <p:cNvSpPr/>
          <p:nvPr/>
        </p:nvSpPr>
        <p:spPr>
          <a:xfrm>
            <a:off x="507906" y="230372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02</a:t>
            </a:r>
          </a:p>
        </p:txBody>
      </p:sp>
      <p:sp>
        <p:nvSpPr>
          <p:cNvPr id="16" name="Oval 15">
            <a:extLst>
              <a:ext uri="{FF2B5EF4-FFF2-40B4-BE49-F238E27FC236}">
                <a16:creationId xmlns:a16="http://schemas.microsoft.com/office/drawing/2014/main" id="{C0535141-7103-06B2-F92D-8F85A657F4BA}"/>
              </a:ext>
            </a:extLst>
          </p:cNvPr>
          <p:cNvSpPr/>
          <p:nvPr/>
        </p:nvSpPr>
        <p:spPr>
          <a:xfrm>
            <a:off x="495604" y="5335690"/>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05</a:t>
            </a:r>
          </a:p>
        </p:txBody>
      </p:sp>
      <p:sp>
        <p:nvSpPr>
          <p:cNvPr id="17" name="TextBox 16">
            <a:extLst>
              <a:ext uri="{FF2B5EF4-FFF2-40B4-BE49-F238E27FC236}">
                <a16:creationId xmlns:a16="http://schemas.microsoft.com/office/drawing/2014/main" id="{84CF6D60-6551-4A32-EC39-212A48DEBD3B}"/>
              </a:ext>
            </a:extLst>
          </p:cNvPr>
          <p:cNvSpPr txBox="1"/>
          <p:nvPr/>
        </p:nvSpPr>
        <p:spPr>
          <a:xfrm>
            <a:off x="1880931" y="2404221"/>
            <a:ext cx="3585208" cy="369332"/>
          </a:xfrm>
          <a:prstGeom prst="rect">
            <a:avLst/>
          </a:prstGeom>
          <a:noFill/>
        </p:spPr>
        <p:txBody>
          <a:bodyPr wrap="square">
            <a:spAutoFit/>
          </a:bodyPr>
          <a:lstStyle/>
          <a:p>
            <a:r>
              <a:rPr lang="en-US" dirty="0">
                <a:solidFill>
                  <a:schemeClr val="bg1"/>
                </a:solidFill>
              </a:rPr>
              <a:t>Control your computer remotely</a:t>
            </a:r>
          </a:p>
        </p:txBody>
      </p:sp>
      <p:sp>
        <p:nvSpPr>
          <p:cNvPr id="18" name="TextBox 17">
            <a:extLst>
              <a:ext uri="{FF2B5EF4-FFF2-40B4-BE49-F238E27FC236}">
                <a16:creationId xmlns:a16="http://schemas.microsoft.com/office/drawing/2014/main" id="{C5C65793-8902-4E7E-DD30-46B438574A9F}"/>
              </a:ext>
            </a:extLst>
          </p:cNvPr>
          <p:cNvSpPr txBox="1"/>
          <p:nvPr/>
        </p:nvSpPr>
        <p:spPr>
          <a:xfrm>
            <a:off x="1880931" y="3360281"/>
            <a:ext cx="6094520" cy="369332"/>
          </a:xfrm>
          <a:prstGeom prst="rect">
            <a:avLst/>
          </a:prstGeom>
          <a:noFill/>
        </p:spPr>
        <p:txBody>
          <a:bodyPr wrap="square">
            <a:spAutoFit/>
          </a:bodyPr>
          <a:lstStyle/>
          <a:p>
            <a:r>
              <a:rPr lang="en-US" dirty="0">
                <a:solidFill>
                  <a:schemeClr val="bg1"/>
                </a:solidFill>
              </a:rPr>
              <a:t>Damage or delete files</a:t>
            </a:r>
          </a:p>
        </p:txBody>
      </p:sp>
      <p:sp>
        <p:nvSpPr>
          <p:cNvPr id="19" name="TextBox 18">
            <a:extLst>
              <a:ext uri="{FF2B5EF4-FFF2-40B4-BE49-F238E27FC236}">
                <a16:creationId xmlns:a16="http://schemas.microsoft.com/office/drawing/2014/main" id="{378F2929-7EEB-2A05-BF1C-C1BAA217605D}"/>
              </a:ext>
            </a:extLst>
          </p:cNvPr>
          <p:cNvSpPr txBox="1"/>
          <p:nvPr/>
        </p:nvSpPr>
        <p:spPr>
          <a:xfrm>
            <a:off x="1880931" y="5476995"/>
            <a:ext cx="6094520" cy="369332"/>
          </a:xfrm>
          <a:prstGeom prst="rect">
            <a:avLst/>
          </a:prstGeom>
          <a:noFill/>
        </p:spPr>
        <p:txBody>
          <a:bodyPr wrap="square">
            <a:spAutoFit/>
          </a:bodyPr>
          <a:lstStyle/>
          <a:p>
            <a:r>
              <a:rPr lang="en-US" dirty="0">
                <a:solidFill>
                  <a:schemeClr val="bg1"/>
                </a:solidFill>
              </a:rPr>
              <a:t>Demand ransom </a:t>
            </a:r>
          </a:p>
        </p:txBody>
      </p:sp>
      <p:sp>
        <p:nvSpPr>
          <p:cNvPr id="20" name="Rectangle: Rounded Corners 19">
            <a:extLst>
              <a:ext uri="{FF2B5EF4-FFF2-40B4-BE49-F238E27FC236}">
                <a16:creationId xmlns:a16="http://schemas.microsoft.com/office/drawing/2014/main" id="{0A149CD3-7CAE-1F46-1917-0EA28145059E}"/>
              </a:ext>
            </a:extLst>
          </p:cNvPr>
          <p:cNvSpPr/>
          <p:nvPr/>
        </p:nvSpPr>
        <p:spPr>
          <a:xfrm>
            <a:off x="425812" y="4205453"/>
            <a:ext cx="5380184"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23" name="TextBox 22">
            <a:extLst>
              <a:ext uri="{FF2B5EF4-FFF2-40B4-BE49-F238E27FC236}">
                <a16:creationId xmlns:a16="http://schemas.microsoft.com/office/drawing/2014/main" id="{665F001C-A7F8-D389-80A1-CDD48499294D}"/>
              </a:ext>
            </a:extLst>
          </p:cNvPr>
          <p:cNvSpPr txBox="1"/>
          <p:nvPr/>
        </p:nvSpPr>
        <p:spPr>
          <a:xfrm>
            <a:off x="1880931" y="4256794"/>
            <a:ext cx="4142844" cy="646331"/>
          </a:xfrm>
          <a:prstGeom prst="rect">
            <a:avLst/>
          </a:prstGeom>
          <a:noFill/>
        </p:spPr>
        <p:txBody>
          <a:bodyPr wrap="square">
            <a:spAutoFit/>
          </a:bodyPr>
          <a:lstStyle/>
          <a:p>
            <a:r>
              <a:rPr lang="en-US" dirty="0">
                <a:solidFill>
                  <a:schemeClr val="bg1"/>
                </a:solidFill>
              </a:rPr>
              <a:t>Disrupt or slow down your computer or network</a:t>
            </a:r>
          </a:p>
        </p:txBody>
      </p:sp>
      <p:sp>
        <p:nvSpPr>
          <p:cNvPr id="24" name="Oval 23">
            <a:extLst>
              <a:ext uri="{FF2B5EF4-FFF2-40B4-BE49-F238E27FC236}">
                <a16:creationId xmlns:a16="http://schemas.microsoft.com/office/drawing/2014/main" id="{BE5C8F18-5EF6-88AE-EBA4-02139158BB2A}"/>
              </a:ext>
            </a:extLst>
          </p:cNvPr>
          <p:cNvSpPr/>
          <p:nvPr/>
        </p:nvSpPr>
        <p:spPr>
          <a:xfrm>
            <a:off x="466859" y="4302311"/>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04</a:t>
            </a:r>
          </a:p>
        </p:txBody>
      </p:sp>
      <p:pic>
        <p:nvPicPr>
          <p:cNvPr id="31" name="Picture 30" descr="A screenshot of a computer screen">
            <a:extLst>
              <a:ext uri="{FF2B5EF4-FFF2-40B4-BE49-F238E27FC236}">
                <a16:creationId xmlns:a16="http://schemas.microsoft.com/office/drawing/2014/main" id="{A2284F8C-4EF0-299A-B761-2A288F54C708}"/>
              </a:ext>
            </a:extLst>
          </p:cNvPr>
          <p:cNvPicPr>
            <a:picLocks noChangeAspect="1"/>
          </p:cNvPicPr>
          <p:nvPr/>
        </p:nvPicPr>
        <p:blipFill>
          <a:blip r:embed="rId2"/>
          <a:stretch>
            <a:fillRect/>
          </a:stretch>
        </p:blipFill>
        <p:spPr>
          <a:xfrm>
            <a:off x="7236993" y="1841004"/>
            <a:ext cx="4354202" cy="2702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8434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1DD5A-2350-4CAE-B624-97D6C770D2BA}"/>
              </a:ext>
            </a:extLst>
          </p:cNvPr>
          <p:cNvSpPr txBox="1"/>
          <p:nvPr/>
        </p:nvSpPr>
        <p:spPr>
          <a:xfrm>
            <a:off x="326120" y="291106"/>
            <a:ext cx="6094520" cy="707886"/>
          </a:xfrm>
          <a:prstGeom prst="rect">
            <a:avLst/>
          </a:prstGeom>
          <a:noFill/>
        </p:spPr>
        <p:txBody>
          <a:bodyPr wrap="square">
            <a:spAutoFit/>
          </a:bodyPr>
          <a:lstStyle/>
          <a:p>
            <a:r>
              <a:rPr lang="en-US" sz="4000" dirty="0">
                <a:solidFill>
                  <a:schemeClr val="bg1"/>
                </a:solidFill>
              </a:rPr>
              <a:t>How to Protect Yourself</a:t>
            </a:r>
            <a:endParaRPr lang="en-US" sz="2400" dirty="0">
              <a:solidFill>
                <a:schemeClr val="bg1"/>
              </a:solidFill>
            </a:endParaRPr>
          </a:p>
        </p:txBody>
      </p:sp>
      <p:grpSp>
        <p:nvGrpSpPr>
          <p:cNvPr id="4" name="Group 3">
            <a:extLst>
              <a:ext uri="{FF2B5EF4-FFF2-40B4-BE49-F238E27FC236}">
                <a16:creationId xmlns:a16="http://schemas.microsoft.com/office/drawing/2014/main" id="{7576ABE4-1B8B-1ED8-45A1-1AC3824A097F}"/>
              </a:ext>
            </a:extLst>
          </p:cNvPr>
          <p:cNvGrpSpPr/>
          <p:nvPr/>
        </p:nvGrpSpPr>
        <p:grpSpPr>
          <a:xfrm>
            <a:off x="425812" y="1290223"/>
            <a:ext cx="4345087" cy="2736794"/>
            <a:chOff x="7537584" y="1128576"/>
            <a:chExt cx="4345087" cy="2736794"/>
          </a:xfrm>
        </p:grpSpPr>
        <p:sp>
          <p:nvSpPr>
            <p:cNvPr id="5" name="Rectangle: Rounded Corners 4">
              <a:extLst>
                <a:ext uri="{FF2B5EF4-FFF2-40B4-BE49-F238E27FC236}">
                  <a16:creationId xmlns:a16="http://schemas.microsoft.com/office/drawing/2014/main" id="{2B75D432-ED70-475B-7B42-0F321BA5D77A}"/>
                </a:ext>
              </a:extLst>
            </p:cNvPr>
            <p:cNvSpPr/>
            <p:nvPr/>
          </p:nvSpPr>
          <p:spPr>
            <a:xfrm>
              <a:off x="7537584" y="1128576"/>
              <a:ext cx="4325606" cy="742820"/>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bg1"/>
                </a:solidFill>
                <a:latin typeface="Montserrat" panose="00000500000000000000" pitchFamily="2" charset="0"/>
              </a:endParaRPr>
            </a:p>
          </p:txBody>
        </p:sp>
        <p:grpSp>
          <p:nvGrpSpPr>
            <p:cNvPr id="6" name="Group 5">
              <a:extLst>
                <a:ext uri="{FF2B5EF4-FFF2-40B4-BE49-F238E27FC236}">
                  <a16:creationId xmlns:a16="http://schemas.microsoft.com/office/drawing/2014/main" id="{70A6FD1E-5677-D69B-5224-B8A523EEF253}"/>
                </a:ext>
              </a:extLst>
            </p:cNvPr>
            <p:cNvGrpSpPr/>
            <p:nvPr/>
          </p:nvGrpSpPr>
          <p:grpSpPr>
            <a:xfrm>
              <a:off x="7557065" y="1308150"/>
              <a:ext cx="4325606" cy="1505829"/>
              <a:chOff x="7557065" y="1308150"/>
              <a:chExt cx="4325606" cy="1505829"/>
            </a:xfrm>
          </p:grpSpPr>
          <p:sp>
            <p:nvSpPr>
              <p:cNvPr id="8" name="Rectangle: Rounded Corners 7">
                <a:extLst>
                  <a:ext uri="{FF2B5EF4-FFF2-40B4-BE49-F238E27FC236}">
                    <a16:creationId xmlns:a16="http://schemas.microsoft.com/office/drawing/2014/main" id="{92DC1ABE-56A2-9677-1CE9-E3D2E87604C2}"/>
                  </a:ext>
                </a:extLst>
              </p:cNvPr>
              <p:cNvSpPr/>
              <p:nvPr/>
            </p:nvSpPr>
            <p:spPr>
              <a:xfrm>
                <a:off x="7557065" y="2116505"/>
                <a:ext cx="4325606" cy="697474"/>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B643CF1F-9D2E-97AB-5528-00BC00062E75}"/>
                  </a:ext>
                </a:extLst>
              </p:cNvPr>
              <p:cNvSpPr txBox="1"/>
              <p:nvPr/>
            </p:nvSpPr>
            <p:spPr>
              <a:xfrm>
                <a:off x="8975565" y="1308150"/>
                <a:ext cx="287255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Use antivirus software</a:t>
                </a:r>
              </a:p>
            </p:txBody>
          </p:sp>
        </p:grpSp>
        <p:sp>
          <p:nvSpPr>
            <p:cNvPr id="7" name="Rectangle: Rounded Corners 6">
              <a:extLst>
                <a:ext uri="{FF2B5EF4-FFF2-40B4-BE49-F238E27FC236}">
                  <a16:creationId xmlns:a16="http://schemas.microsoft.com/office/drawing/2014/main" id="{B11D2731-9D93-6673-848A-3F86A92D9EC5}"/>
                </a:ext>
              </a:extLst>
            </p:cNvPr>
            <p:cNvSpPr/>
            <p:nvPr/>
          </p:nvSpPr>
          <p:spPr>
            <a:xfrm>
              <a:off x="7557065" y="3121009"/>
              <a:ext cx="4325606"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grpSp>
      <p:sp>
        <p:nvSpPr>
          <p:cNvPr id="10" name="Rectangle: Rounded Corners 9">
            <a:extLst>
              <a:ext uri="{FF2B5EF4-FFF2-40B4-BE49-F238E27FC236}">
                <a16:creationId xmlns:a16="http://schemas.microsoft.com/office/drawing/2014/main" id="{1353FBC8-0166-C974-AC52-0A594350DAD7}"/>
              </a:ext>
            </a:extLst>
          </p:cNvPr>
          <p:cNvSpPr/>
          <p:nvPr/>
        </p:nvSpPr>
        <p:spPr>
          <a:xfrm>
            <a:off x="425810" y="4379802"/>
            <a:ext cx="4306125"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11" name="Rectangle: Rounded Corners 10">
            <a:extLst>
              <a:ext uri="{FF2B5EF4-FFF2-40B4-BE49-F238E27FC236}">
                <a16:creationId xmlns:a16="http://schemas.microsoft.com/office/drawing/2014/main" id="{37112451-8D6C-8178-3DF8-912373BCEE54}"/>
              </a:ext>
            </a:extLst>
          </p:cNvPr>
          <p:cNvSpPr/>
          <p:nvPr/>
        </p:nvSpPr>
        <p:spPr>
          <a:xfrm>
            <a:off x="425811" y="5491849"/>
            <a:ext cx="4306124" cy="744361"/>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ontserrat" panose="00000500000000000000" pitchFamily="2" charset="0"/>
            </a:endParaRPr>
          </a:p>
        </p:txBody>
      </p:sp>
      <p:sp>
        <p:nvSpPr>
          <p:cNvPr id="12" name="Oval 11">
            <a:extLst>
              <a:ext uri="{FF2B5EF4-FFF2-40B4-BE49-F238E27FC236}">
                <a16:creationId xmlns:a16="http://schemas.microsoft.com/office/drawing/2014/main" id="{E4CE9E26-2596-24E6-CD9D-C67316878748}"/>
              </a:ext>
            </a:extLst>
          </p:cNvPr>
          <p:cNvSpPr/>
          <p:nvPr/>
        </p:nvSpPr>
        <p:spPr>
          <a:xfrm>
            <a:off x="507906" y="136176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01</a:t>
            </a:r>
          </a:p>
        </p:txBody>
      </p:sp>
      <p:sp>
        <p:nvSpPr>
          <p:cNvPr id="13" name="Oval 12">
            <a:extLst>
              <a:ext uri="{FF2B5EF4-FFF2-40B4-BE49-F238E27FC236}">
                <a16:creationId xmlns:a16="http://schemas.microsoft.com/office/drawing/2014/main" id="{5F4610E9-1B47-60DE-DB80-A9AAA3A5794B}"/>
              </a:ext>
            </a:extLst>
          </p:cNvPr>
          <p:cNvSpPr/>
          <p:nvPr/>
        </p:nvSpPr>
        <p:spPr>
          <a:xfrm>
            <a:off x="507906" y="4428816"/>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04</a:t>
            </a:r>
          </a:p>
        </p:txBody>
      </p:sp>
      <p:sp>
        <p:nvSpPr>
          <p:cNvPr id="14" name="Oval 13">
            <a:extLst>
              <a:ext uri="{FF2B5EF4-FFF2-40B4-BE49-F238E27FC236}">
                <a16:creationId xmlns:a16="http://schemas.microsoft.com/office/drawing/2014/main" id="{7C0965DB-B0CD-1639-81A7-B40AB8F08755}"/>
              </a:ext>
            </a:extLst>
          </p:cNvPr>
          <p:cNvSpPr/>
          <p:nvPr/>
        </p:nvSpPr>
        <p:spPr>
          <a:xfrm>
            <a:off x="507906" y="3328411"/>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03</a:t>
            </a:r>
          </a:p>
        </p:txBody>
      </p:sp>
      <p:sp>
        <p:nvSpPr>
          <p:cNvPr id="15" name="Oval 14">
            <a:extLst>
              <a:ext uri="{FF2B5EF4-FFF2-40B4-BE49-F238E27FC236}">
                <a16:creationId xmlns:a16="http://schemas.microsoft.com/office/drawing/2014/main" id="{57E22EAC-4618-3F1A-43A9-12E538E5C585}"/>
              </a:ext>
            </a:extLst>
          </p:cNvPr>
          <p:cNvSpPr/>
          <p:nvPr/>
        </p:nvSpPr>
        <p:spPr>
          <a:xfrm>
            <a:off x="507906" y="2303723"/>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02</a:t>
            </a:r>
          </a:p>
        </p:txBody>
      </p:sp>
      <p:sp>
        <p:nvSpPr>
          <p:cNvPr id="16" name="Oval 15">
            <a:extLst>
              <a:ext uri="{FF2B5EF4-FFF2-40B4-BE49-F238E27FC236}">
                <a16:creationId xmlns:a16="http://schemas.microsoft.com/office/drawing/2014/main" id="{7C2C50DC-342C-A6F9-6861-7BC9891BC8E9}"/>
              </a:ext>
            </a:extLst>
          </p:cNvPr>
          <p:cNvSpPr/>
          <p:nvPr/>
        </p:nvSpPr>
        <p:spPr>
          <a:xfrm>
            <a:off x="507906" y="5593305"/>
            <a:ext cx="1273793" cy="646331"/>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Montserrat" panose="00000500000000000000" pitchFamily="2" charset="0"/>
              </a:rPr>
              <a:t>05</a:t>
            </a:r>
          </a:p>
        </p:txBody>
      </p:sp>
      <p:sp>
        <p:nvSpPr>
          <p:cNvPr id="17" name="TextBox 16">
            <a:extLst>
              <a:ext uri="{FF2B5EF4-FFF2-40B4-BE49-F238E27FC236}">
                <a16:creationId xmlns:a16="http://schemas.microsoft.com/office/drawing/2014/main" id="{ECA7DDF6-FEEF-1C3C-24DC-0D5C578BDA9A}"/>
              </a:ext>
            </a:extLst>
          </p:cNvPr>
          <p:cNvSpPr txBox="1"/>
          <p:nvPr/>
        </p:nvSpPr>
        <p:spPr>
          <a:xfrm>
            <a:off x="1844312" y="2442222"/>
            <a:ext cx="60945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Keep software up to date</a:t>
            </a:r>
          </a:p>
        </p:txBody>
      </p:sp>
      <p:sp>
        <p:nvSpPr>
          <p:cNvPr id="18" name="TextBox 17">
            <a:extLst>
              <a:ext uri="{FF2B5EF4-FFF2-40B4-BE49-F238E27FC236}">
                <a16:creationId xmlns:a16="http://schemas.microsoft.com/office/drawing/2014/main" id="{B0886F83-C0AD-82EA-424C-80D2268FE775}"/>
              </a:ext>
            </a:extLst>
          </p:cNvPr>
          <p:cNvSpPr txBox="1"/>
          <p:nvPr/>
        </p:nvSpPr>
        <p:spPr>
          <a:xfrm>
            <a:off x="1836130" y="3332535"/>
            <a:ext cx="2927877"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Be careful with downloads and emails</a:t>
            </a:r>
          </a:p>
        </p:txBody>
      </p:sp>
      <p:pic>
        <p:nvPicPr>
          <p:cNvPr id="20" name="Picture 4" descr="Endpoint Security: Today's Cybersecurity Is Endpoint Protection - New">
            <a:extLst>
              <a:ext uri="{FF2B5EF4-FFF2-40B4-BE49-F238E27FC236}">
                <a16:creationId xmlns:a16="http://schemas.microsoft.com/office/drawing/2014/main" id="{369E4931-A585-3140-3488-57E14023B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61" r="55000"/>
          <a:stretch/>
        </p:blipFill>
        <p:spPr bwMode="auto">
          <a:xfrm>
            <a:off x="6983257" y="1156714"/>
            <a:ext cx="4046273" cy="4056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CB271B9-3E7E-0F5B-A35C-F6BF15DA66A2}"/>
              </a:ext>
            </a:extLst>
          </p:cNvPr>
          <p:cNvSpPr txBox="1"/>
          <p:nvPr/>
        </p:nvSpPr>
        <p:spPr>
          <a:xfrm>
            <a:off x="1905635" y="4571878"/>
            <a:ext cx="60945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Back up your data</a:t>
            </a:r>
          </a:p>
        </p:txBody>
      </p:sp>
      <p:sp>
        <p:nvSpPr>
          <p:cNvPr id="24" name="TextBox 23">
            <a:extLst>
              <a:ext uri="{FF2B5EF4-FFF2-40B4-BE49-F238E27FC236}">
                <a16:creationId xmlns:a16="http://schemas.microsoft.com/office/drawing/2014/main" id="{73218802-3088-362B-2BC2-038878AA0AD7}"/>
              </a:ext>
            </a:extLst>
          </p:cNvPr>
          <p:cNvSpPr txBox="1"/>
          <p:nvPr/>
        </p:nvSpPr>
        <p:spPr>
          <a:xfrm>
            <a:off x="1778397" y="5546033"/>
            <a:ext cx="345330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Use strong, unique passwords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52984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67" name="Google Shape;1867;p32"/>
          <p:cNvSpPr txBox="1">
            <a:spLocks/>
          </p:cNvSpPr>
          <p:nvPr/>
        </p:nvSpPr>
        <p:spPr>
          <a:xfrm>
            <a:off x="720000" y="239285"/>
            <a:ext cx="9666726" cy="761028"/>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solidFill>
                  <a:schemeClr val="bg1"/>
                </a:solidFill>
              </a:rPr>
              <a:t>Real-World Example 1 – WannaCry Ransomware Attack</a:t>
            </a:r>
            <a:endParaRPr lang="en-US" dirty="0">
              <a:solidFill>
                <a:schemeClr val="bg1"/>
              </a:solidFill>
            </a:endParaRPr>
          </a:p>
        </p:txBody>
      </p:sp>
      <p:sp>
        <p:nvSpPr>
          <p:cNvPr id="15" name="Rectangle 2">
            <a:extLst>
              <a:ext uri="{FF2B5EF4-FFF2-40B4-BE49-F238E27FC236}">
                <a16:creationId xmlns:a16="http://schemas.microsoft.com/office/drawing/2014/main" id="{24FA3218-CFA3-D9E1-12A8-C0A03A9D04D7}"/>
              </a:ext>
            </a:extLst>
          </p:cNvPr>
          <p:cNvSpPr>
            <a:spLocks noChangeArrowheads="1"/>
          </p:cNvSpPr>
          <p:nvPr/>
        </p:nvSpPr>
        <p:spPr bwMode="auto">
          <a:xfrm>
            <a:off x="487573" y="2429437"/>
            <a:ext cx="1092828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Attack</a:t>
            </a:r>
            <a:r>
              <a:rPr kumimoji="0" lang="en-US" altLang="en-US" sz="1800" b="0" i="0" u="none" strike="noStrike" cap="none" normalizeH="0" baseline="0" dirty="0">
                <a:ln>
                  <a:noFill/>
                </a:ln>
                <a:solidFill>
                  <a:schemeClr val="bg1"/>
                </a:solidFill>
                <a:effectLst/>
                <a:latin typeface="Arial" panose="020B0604020202020204" pitchFamily="34" charset="0"/>
              </a:rPr>
              <a:t>: In 2017, the </a:t>
            </a:r>
            <a:r>
              <a:rPr kumimoji="0" lang="en-US" altLang="en-US" sz="1800" b="1" i="0" u="none" strike="noStrike" cap="none" normalizeH="0" baseline="0" dirty="0">
                <a:ln>
                  <a:noFill/>
                </a:ln>
                <a:solidFill>
                  <a:schemeClr val="bg1"/>
                </a:solidFill>
                <a:effectLst/>
                <a:latin typeface="Arial" panose="020B0604020202020204" pitchFamily="34" charset="0"/>
              </a:rPr>
              <a:t>WannaCry</a:t>
            </a:r>
            <a:r>
              <a:rPr kumimoji="0" lang="en-US" altLang="en-US" sz="1800" b="0" i="0" u="none" strike="noStrike" cap="none" normalizeH="0" baseline="0" dirty="0">
                <a:ln>
                  <a:noFill/>
                </a:ln>
                <a:solidFill>
                  <a:schemeClr val="bg1"/>
                </a:solidFill>
                <a:effectLst/>
                <a:latin typeface="Arial" panose="020B0604020202020204" pitchFamily="34" charset="0"/>
              </a:rPr>
              <a:t> ransomware attack hit over 200,000 computers in 150 countries.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How It Spread</a:t>
            </a:r>
            <a:r>
              <a:rPr kumimoji="0" lang="en-US" altLang="en-US" sz="1800" b="0" i="0" u="none" strike="noStrike" cap="none" normalizeH="0" baseline="0" dirty="0">
                <a:ln>
                  <a:noFill/>
                </a:ln>
                <a:solidFill>
                  <a:schemeClr val="bg1"/>
                </a:solidFill>
                <a:effectLst/>
                <a:latin typeface="Arial" panose="020B0604020202020204" pitchFamily="34" charset="0"/>
              </a:rPr>
              <a:t>: It used a vulnerability in Windows systems to infect machines and encrypt files, then demanded a ransom in Bitcoin.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Impact</a:t>
            </a:r>
            <a:r>
              <a:rPr kumimoji="0" lang="en-US" altLang="en-US" sz="1800" b="0" i="0" u="none" strike="noStrike" cap="none" normalizeH="0" baseline="0" dirty="0">
                <a:ln>
                  <a:noFill/>
                </a:ln>
                <a:solidFill>
                  <a:schemeClr val="bg1"/>
                </a:solidFill>
                <a:effectLst/>
                <a:latin typeface="Arial" panose="020B0604020202020204" pitchFamily="34" charset="0"/>
              </a:rPr>
              <a:t>: Hospitals, businesses, and government institutions were severely disrupted.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Lesson</a:t>
            </a:r>
            <a:r>
              <a:rPr kumimoji="0" lang="en-US" altLang="en-US" sz="1800" b="0" i="0" u="none" strike="noStrike" cap="none" normalizeH="0" baseline="0" dirty="0">
                <a:ln>
                  <a:noFill/>
                </a:ln>
                <a:solidFill>
                  <a:schemeClr val="bg1"/>
                </a:solidFill>
                <a:effectLst/>
                <a:latin typeface="Arial" panose="020B0604020202020204" pitchFamily="34" charset="0"/>
              </a:rPr>
              <a:t>: Always update software—WannaCry exploited an unpatched Windows vulnerability. </a:t>
            </a:r>
          </a:p>
        </p:txBody>
      </p:sp>
    </p:spTree>
    <p:extLst>
      <p:ext uri="{BB962C8B-B14F-4D97-AF65-F5344CB8AC3E}">
        <p14:creationId xmlns:p14="http://schemas.microsoft.com/office/powerpoint/2010/main" val="255320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AFEB-67CB-C5CA-3FDB-1E5CB8BE1AC9}"/>
              </a:ext>
            </a:extLst>
          </p:cNvPr>
          <p:cNvSpPr txBox="1">
            <a:spLocks/>
          </p:cNvSpPr>
          <p:nvPr/>
        </p:nvSpPr>
        <p:spPr>
          <a:xfrm>
            <a:off x="648735" y="376287"/>
            <a:ext cx="10430816" cy="861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Real-World Example 2 – </a:t>
            </a:r>
            <a:r>
              <a:rPr lang="en-US" dirty="0" err="1">
                <a:solidFill>
                  <a:schemeClr val="bg1"/>
                </a:solidFill>
              </a:rPr>
              <a:t>NotPetya</a:t>
            </a:r>
            <a:r>
              <a:rPr lang="en-US" dirty="0">
                <a:solidFill>
                  <a:schemeClr val="bg1"/>
                </a:solidFill>
              </a:rPr>
              <a:t> Ransomware</a:t>
            </a:r>
          </a:p>
        </p:txBody>
      </p:sp>
      <p:sp>
        <p:nvSpPr>
          <p:cNvPr id="11" name="Rectangle 3">
            <a:extLst>
              <a:ext uri="{FF2B5EF4-FFF2-40B4-BE49-F238E27FC236}">
                <a16:creationId xmlns:a16="http://schemas.microsoft.com/office/drawing/2014/main" id="{527F5929-A3D4-FD56-809A-5A36F24927BA}"/>
              </a:ext>
            </a:extLst>
          </p:cNvPr>
          <p:cNvSpPr>
            <a:spLocks noChangeArrowheads="1"/>
          </p:cNvSpPr>
          <p:nvPr/>
        </p:nvSpPr>
        <p:spPr bwMode="auto">
          <a:xfrm>
            <a:off x="538162" y="2510024"/>
            <a:ext cx="10990819"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Attack</a:t>
            </a:r>
            <a:r>
              <a:rPr kumimoji="0" lang="en-US" altLang="en-US" sz="1800" b="0" i="0" u="none" strike="noStrike" cap="none" normalizeH="0" baseline="0" dirty="0">
                <a:ln>
                  <a:noFill/>
                </a:ln>
                <a:solidFill>
                  <a:schemeClr val="bg1"/>
                </a:solidFill>
                <a:effectLst/>
                <a:latin typeface="Arial" panose="020B0604020202020204" pitchFamily="34" charset="0"/>
              </a:rPr>
              <a:t>: The </a:t>
            </a:r>
            <a:r>
              <a:rPr kumimoji="0" lang="en-US" altLang="en-US" sz="1800" b="1" i="0" u="none" strike="noStrike" cap="none" normalizeH="0" baseline="0" dirty="0" err="1">
                <a:ln>
                  <a:noFill/>
                </a:ln>
                <a:solidFill>
                  <a:schemeClr val="bg1"/>
                </a:solidFill>
                <a:effectLst/>
                <a:latin typeface="Arial" panose="020B0604020202020204" pitchFamily="34" charset="0"/>
              </a:rPr>
              <a:t>NotPetya</a:t>
            </a:r>
            <a:r>
              <a:rPr kumimoji="0" lang="en-US" altLang="en-US" sz="1800" b="0" i="0" u="none" strike="noStrike" cap="none" normalizeH="0" baseline="0" dirty="0">
                <a:ln>
                  <a:noFill/>
                </a:ln>
                <a:solidFill>
                  <a:schemeClr val="bg1"/>
                </a:solidFill>
                <a:effectLst/>
                <a:latin typeface="Arial" panose="020B0604020202020204" pitchFamily="34" charset="0"/>
              </a:rPr>
              <a:t> attack in 2017 looked like ransomware but was actually designed to destroy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How It Spread</a:t>
            </a:r>
            <a:r>
              <a:rPr kumimoji="0" lang="en-US" altLang="en-US" sz="1800" b="0" i="0" u="none" strike="noStrike" cap="none" normalizeH="0" baseline="0" dirty="0">
                <a:ln>
                  <a:noFill/>
                </a:ln>
                <a:solidFill>
                  <a:schemeClr val="bg1"/>
                </a:solidFill>
                <a:effectLst/>
                <a:latin typeface="Arial" panose="020B0604020202020204" pitchFamily="34" charset="0"/>
              </a:rPr>
              <a:t>: It used the same vulnerability as WannaCry but was aimed at maximum disruption, particularly in Ukraine.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Impact</a:t>
            </a:r>
            <a:r>
              <a:rPr kumimoji="0" lang="en-US" altLang="en-US" sz="1800" b="0" i="0" u="none" strike="noStrike" cap="none" normalizeH="0" baseline="0" dirty="0">
                <a:ln>
                  <a:noFill/>
                </a:ln>
                <a:solidFill>
                  <a:schemeClr val="bg1"/>
                </a:solidFill>
                <a:effectLst/>
                <a:latin typeface="Arial" panose="020B0604020202020204" pitchFamily="34" charset="0"/>
              </a:rPr>
              <a:t>: Large corporations such as shipping giant Maersk, pharmaceutical</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bg1"/>
                </a:solidFill>
                <a:effectLst/>
                <a:latin typeface="Arial" panose="020B0604020202020204" pitchFamily="34" charset="0"/>
              </a:rPr>
              <a:t> company Merck, and others experienced major losses, totaling billions.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Lesson</a:t>
            </a:r>
            <a:r>
              <a:rPr kumimoji="0" lang="en-US" altLang="en-US" sz="1800" b="0" i="0" u="none" strike="noStrike" cap="none" normalizeH="0" baseline="0" dirty="0">
                <a:ln>
                  <a:noFill/>
                </a:ln>
                <a:solidFill>
                  <a:schemeClr val="bg1"/>
                </a:solidFill>
                <a:effectLst/>
                <a:latin typeface="Arial" panose="020B0604020202020204" pitchFamily="34" charset="0"/>
              </a:rPr>
              <a:t>: Even trusted-looking software (it spread via accounting software) can carry hidden threats. </a:t>
            </a:r>
          </a:p>
        </p:txBody>
      </p:sp>
    </p:spTree>
    <p:extLst>
      <p:ext uri="{BB962C8B-B14F-4D97-AF65-F5344CB8AC3E}">
        <p14:creationId xmlns:p14="http://schemas.microsoft.com/office/powerpoint/2010/main" val="2025853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FF3C-D510-DC84-2834-88684A777552}"/>
              </a:ext>
            </a:extLst>
          </p:cNvPr>
          <p:cNvSpPr txBox="1">
            <a:spLocks/>
          </p:cNvSpPr>
          <p:nvPr/>
        </p:nvSpPr>
        <p:spPr>
          <a:xfrm>
            <a:off x="1299110" y="348301"/>
            <a:ext cx="9206902" cy="8466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Real-World Example 3 – The Stuxnet Worm</a:t>
            </a:r>
          </a:p>
        </p:txBody>
      </p:sp>
      <p:sp>
        <p:nvSpPr>
          <p:cNvPr id="14" name="Rectangle 4">
            <a:extLst>
              <a:ext uri="{FF2B5EF4-FFF2-40B4-BE49-F238E27FC236}">
                <a16:creationId xmlns:a16="http://schemas.microsoft.com/office/drawing/2014/main" id="{3D9A3B33-35CF-1538-D623-DB4BB8814B04}"/>
              </a:ext>
            </a:extLst>
          </p:cNvPr>
          <p:cNvSpPr>
            <a:spLocks noChangeArrowheads="1"/>
          </p:cNvSpPr>
          <p:nvPr/>
        </p:nvSpPr>
        <p:spPr bwMode="auto">
          <a:xfrm>
            <a:off x="546755" y="2473796"/>
            <a:ext cx="1063751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Attack</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Stuxnet</a:t>
            </a:r>
            <a:r>
              <a:rPr kumimoji="0" lang="en-US" altLang="en-US" sz="1800" b="0" i="0" u="none" strike="noStrike" cap="none" normalizeH="0" baseline="0" dirty="0">
                <a:ln>
                  <a:noFill/>
                </a:ln>
                <a:solidFill>
                  <a:schemeClr val="bg1"/>
                </a:solidFill>
                <a:effectLst/>
                <a:latin typeface="Arial" panose="020B0604020202020204" pitchFamily="34" charset="0"/>
              </a:rPr>
              <a:t>, a worm discovered in 2010, was designed to target and sabotage Iran’s nuclear program.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How It Spread</a:t>
            </a:r>
            <a:r>
              <a:rPr kumimoji="0" lang="en-US" altLang="en-US" sz="1800" b="0" i="0" u="none" strike="noStrike" cap="none" normalizeH="0" baseline="0" dirty="0">
                <a:ln>
                  <a:noFill/>
                </a:ln>
                <a:solidFill>
                  <a:schemeClr val="bg1"/>
                </a:solidFill>
                <a:effectLst/>
                <a:latin typeface="Arial" panose="020B0604020202020204" pitchFamily="34" charset="0"/>
              </a:rPr>
              <a:t>: It spread via USB drives and targeted industrial control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Impact</a:t>
            </a:r>
            <a:r>
              <a:rPr kumimoji="0" lang="en-US" altLang="en-US" sz="1800" b="0" i="0" u="none" strike="noStrike" cap="none" normalizeH="0" baseline="0" dirty="0">
                <a:ln>
                  <a:noFill/>
                </a:ln>
                <a:solidFill>
                  <a:schemeClr val="bg1"/>
                </a:solidFill>
                <a:effectLst/>
                <a:latin typeface="Arial" panose="020B0604020202020204" pitchFamily="34" charset="0"/>
              </a:rPr>
              <a:t>: It specifically altered the functioning of centrifuges in Iran’s nuclear facilities, causing physical damage.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Lesson</a:t>
            </a:r>
            <a:r>
              <a:rPr kumimoji="0" lang="en-US" altLang="en-US" sz="1800" b="0" i="0" u="none" strike="noStrike" cap="none" normalizeH="0" baseline="0" dirty="0">
                <a:ln>
                  <a:noFill/>
                </a:ln>
                <a:solidFill>
                  <a:schemeClr val="bg1"/>
                </a:solidFill>
                <a:effectLst/>
                <a:latin typeface="Arial" panose="020B0604020202020204" pitchFamily="34" charset="0"/>
              </a:rPr>
              <a:t>: Malware can be used for cyber warfare, targeting not just data but physical infrastructure. </a:t>
            </a:r>
          </a:p>
        </p:txBody>
      </p:sp>
    </p:spTree>
    <p:extLst>
      <p:ext uri="{BB962C8B-B14F-4D97-AF65-F5344CB8AC3E}">
        <p14:creationId xmlns:p14="http://schemas.microsoft.com/office/powerpoint/2010/main" val="324057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3DC1-4763-A6DB-3C54-825C3616B940}"/>
              </a:ext>
            </a:extLst>
          </p:cNvPr>
          <p:cNvSpPr txBox="1">
            <a:spLocks/>
          </p:cNvSpPr>
          <p:nvPr/>
        </p:nvSpPr>
        <p:spPr>
          <a:xfrm>
            <a:off x="974522" y="500113"/>
            <a:ext cx="10019095" cy="794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Real-World Phishing Campaign – The 2016 Podesta Email Phishing Attack</a:t>
            </a:r>
          </a:p>
        </p:txBody>
      </p:sp>
      <p:sp>
        <p:nvSpPr>
          <p:cNvPr id="12" name="Rectangle 4">
            <a:extLst>
              <a:ext uri="{FF2B5EF4-FFF2-40B4-BE49-F238E27FC236}">
                <a16:creationId xmlns:a16="http://schemas.microsoft.com/office/drawing/2014/main" id="{C53BAB5A-A831-6BD3-5F06-625043E3CFB2}"/>
              </a:ext>
            </a:extLst>
          </p:cNvPr>
          <p:cNvSpPr>
            <a:spLocks noChangeArrowheads="1"/>
          </p:cNvSpPr>
          <p:nvPr/>
        </p:nvSpPr>
        <p:spPr bwMode="auto">
          <a:xfrm>
            <a:off x="659875" y="2561882"/>
            <a:ext cx="10595729" cy="2971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Attack</a:t>
            </a:r>
            <a:r>
              <a:rPr kumimoji="0" lang="en-US" altLang="en-US" sz="1800" b="0" i="0" u="none" strike="noStrike" cap="none" normalizeH="0" baseline="0" dirty="0">
                <a:ln>
                  <a:noFill/>
                </a:ln>
                <a:solidFill>
                  <a:schemeClr val="bg1"/>
                </a:solidFill>
                <a:effectLst/>
                <a:latin typeface="Arial" panose="020B0604020202020204" pitchFamily="34" charset="0"/>
              </a:rPr>
              <a:t>: In 2016, during the U.S. presidential campaign, John Podesta, a key figure in Hillary Clinton’s campaign, fell victim to a </a:t>
            </a:r>
            <a:r>
              <a:rPr kumimoji="0" lang="en-US" altLang="en-US" sz="1800" b="1" i="0" u="none" strike="noStrike" cap="none" normalizeH="0" baseline="0" dirty="0">
                <a:ln>
                  <a:noFill/>
                </a:ln>
                <a:solidFill>
                  <a:schemeClr val="bg1"/>
                </a:solidFill>
                <a:effectLst/>
                <a:latin typeface="Arial" panose="020B0604020202020204" pitchFamily="34" charset="0"/>
              </a:rPr>
              <a:t>phishing</a:t>
            </a:r>
            <a:r>
              <a:rPr kumimoji="0" lang="en-US" altLang="en-US" sz="1800" b="0" i="0" u="none" strike="noStrike" cap="none" normalizeH="0" baseline="0" dirty="0">
                <a:ln>
                  <a:noFill/>
                </a:ln>
                <a:solidFill>
                  <a:schemeClr val="bg1"/>
                </a:solidFill>
                <a:effectLst/>
                <a:latin typeface="Arial" panose="020B0604020202020204" pitchFamily="34" charset="0"/>
              </a:rPr>
              <a:t> attack.</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How It Worked</a:t>
            </a:r>
            <a:r>
              <a:rPr kumimoji="0" lang="en-US" altLang="en-US" sz="1800" b="0" i="0" u="none" strike="noStrike" cap="none" normalizeH="0" baseline="0" dirty="0">
                <a:ln>
                  <a:noFill/>
                </a:ln>
                <a:solidFill>
                  <a:schemeClr val="bg1"/>
                </a:solidFill>
                <a:effectLst/>
                <a:latin typeface="Arial" panose="020B0604020202020204" pitchFamily="34" charset="0"/>
              </a:rPr>
              <a:t>: Podesta received a fake email that looked like a Google alert for a password reset. When he clicked the link, it led to a fake Google login page, where his credentials were stolen.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Impact</a:t>
            </a:r>
            <a:r>
              <a:rPr kumimoji="0" lang="en-US" altLang="en-US" sz="1800" b="0" i="0" u="none" strike="noStrike" cap="none" normalizeH="0" baseline="0" dirty="0">
                <a:ln>
                  <a:noFill/>
                </a:ln>
                <a:solidFill>
                  <a:schemeClr val="bg1"/>
                </a:solidFill>
                <a:effectLst/>
                <a:latin typeface="Arial" panose="020B0604020202020204" pitchFamily="34" charset="0"/>
              </a:rPr>
              <a:t>: The stolen emails were leaked to WikiLeaks, causing political embarrassment and disruption.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Lesson</a:t>
            </a:r>
            <a:r>
              <a:rPr kumimoji="0" lang="en-US" altLang="en-US" sz="1800" b="0" i="0" u="none" strike="noStrike" cap="none" normalizeH="0" baseline="0" dirty="0">
                <a:ln>
                  <a:noFill/>
                </a:ln>
                <a:solidFill>
                  <a:schemeClr val="bg1"/>
                </a:solidFill>
                <a:effectLst/>
                <a:latin typeface="Arial" panose="020B0604020202020204" pitchFamily="34" charset="0"/>
              </a:rPr>
              <a:t>: Be cautious with unexpected password reset emails and always verify the source before entering credentials. </a:t>
            </a:r>
          </a:p>
        </p:txBody>
      </p:sp>
    </p:spTree>
    <p:extLst>
      <p:ext uri="{BB962C8B-B14F-4D97-AF65-F5344CB8AC3E}">
        <p14:creationId xmlns:p14="http://schemas.microsoft.com/office/powerpoint/2010/main" val="3650501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9A9D-1A78-CF6B-A811-9635AEFAAB89}"/>
              </a:ext>
            </a:extLst>
          </p:cNvPr>
          <p:cNvSpPr txBox="1">
            <a:spLocks/>
          </p:cNvSpPr>
          <p:nvPr/>
        </p:nvSpPr>
        <p:spPr>
          <a:xfrm>
            <a:off x="926010" y="238548"/>
            <a:ext cx="9849985" cy="8010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Real-World Phishing Campaign – Operation Phish </a:t>
            </a:r>
            <a:r>
              <a:rPr lang="en-US" dirty="0" err="1">
                <a:solidFill>
                  <a:schemeClr val="bg1"/>
                </a:solidFill>
              </a:rPr>
              <a:t>Phry</a:t>
            </a:r>
            <a:endParaRPr lang="en-US" dirty="0">
              <a:solidFill>
                <a:schemeClr val="bg1"/>
              </a:solidFill>
            </a:endParaRPr>
          </a:p>
        </p:txBody>
      </p:sp>
      <p:sp>
        <p:nvSpPr>
          <p:cNvPr id="12" name="Rectangle 4">
            <a:extLst>
              <a:ext uri="{FF2B5EF4-FFF2-40B4-BE49-F238E27FC236}">
                <a16:creationId xmlns:a16="http://schemas.microsoft.com/office/drawing/2014/main" id="{2080919D-B0D6-A702-6566-0203430A9C89}"/>
              </a:ext>
            </a:extLst>
          </p:cNvPr>
          <p:cNvSpPr>
            <a:spLocks noChangeArrowheads="1"/>
          </p:cNvSpPr>
          <p:nvPr/>
        </p:nvSpPr>
        <p:spPr bwMode="auto">
          <a:xfrm>
            <a:off x="433633" y="2378272"/>
            <a:ext cx="1103878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Attack</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Operation Phish </a:t>
            </a:r>
            <a:r>
              <a:rPr kumimoji="0" lang="en-US" altLang="en-US" sz="1800" b="1" i="0" u="none" strike="noStrike" cap="none" normalizeH="0" baseline="0" dirty="0" err="1">
                <a:ln>
                  <a:noFill/>
                </a:ln>
                <a:solidFill>
                  <a:schemeClr val="bg1"/>
                </a:solidFill>
                <a:effectLst/>
                <a:latin typeface="Arial" panose="020B0604020202020204" pitchFamily="34" charset="0"/>
              </a:rPr>
              <a:t>Phry</a:t>
            </a:r>
            <a:r>
              <a:rPr kumimoji="0" lang="en-US" altLang="en-US" sz="1800" b="0" i="0" u="none" strike="noStrike" cap="none" normalizeH="0" baseline="0" dirty="0">
                <a:ln>
                  <a:noFill/>
                </a:ln>
                <a:solidFill>
                  <a:schemeClr val="bg1"/>
                </a:solidFill>
                <a:effectLst/>
                <a:latin typeface="Arial" panose="020B0604020202020204" pitchFamily="34" charset="0"/>
              </a:rPr>
              <a:t> was a massive phishing campaign discovered by the FBI in 2009.</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How It Worked</a:t>
            </a:r>
            <a:r>
              <a:rPr kumimoji="0" lang="en-US" altLang="en-US" sz="1800" b="0" i="0" u="none" strike="noStrike" cap="none" normalizeH="0" baseline="0" dirty="0">
                <a:ln>
                  <a:noFill/>
                </a:ln>
                <a:solidFill>
                  <a:schemeClr val="bg1"/>
                </a:solidFill>
                <a:effectLst/>
                <a:latin typeface="Arial" panose="020B0604020202020204" pitchFamily="34" charset="0"/>
              </a:rPr>
              <a:t>: Criminals sent fake bank emails to U.S. and Egyptian citizens, tricking them into entering their online banking credentials on fake websites.</a:t>
            </a: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Impact</a:t>
            </a:r>
            <a:r>
              <a:rPr kumimoji="0" lang="en-US" altLang="en-US" sz="1800" b="0" i="0" u="none" strike="noStrike" cap="none" normalizeH="0" baseline="0" dirty="0">
                <a:ln>
                  <a:noFill/>
                </a:ln>
                <a:solidFill>
                  <a:schemeClr val="bg1"/>
                </a:solidFill>
                <a:effectLst/>
                <a:latin typeface="Arial" panose="020B0604020202020204" pitchFamily="34" charset="0"/>
              </a:rPr>
              <a:t>: The criminals stole millions of dollars from compromised accounts. It resulted in the largest cybercrime investigation at the time, with over 100 arrests.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Lesson</a:t>
            </a:r>
            <a:r>
              <a:rPr kumimoji="0" lang="en-US" altLang="en-US" sz="1800" b="0" i="0" u="none" strike="noStrike" cap="none" normalizeH="0" baseline="0" dirty="0">
                <a:ln>
                  <a:noFill/>
                </a:ln>
                <a:solidFill>
                  <a:schemeClr val="bg1"/>
                </a:solidFill>
                <a:effectLst/>
                <a:latin typeface="Arial" panose="020B0604020202020204" pitchFamily="34" charset="0"/>
              </a:rPr>
              <a:t>: Never click on suspicious links in bank emails and always verify websites before entering sensitive information. </a:t>
            </a:r>
          </a:p>
        </p:txBody>
      </p:sp>
    </p:spTree>
    <p:extLst>
      <p:ext uri="{BB962C8B-B14F-4D97-AF65-F5344CB8AC3E}">
        <p14:creationId xmlns:p14="http://schemas.microsoft.com/office/powerpoint/2010/main" val="1268998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47DFBC-5F93-6D59-BCE4-49EF6F63E828}"/>
              </a:ext>
            </a:extLst>
          </p:cNvPr>
          <p:cNvSpPr/>
          <p:nvPr/>
        </p:nvSpPr>
        <p:spPr>
          <a:xfrm>
            <a:off x="363415" y="451338"/>
            <a:ext cx="5732585" cy="5955324"/>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5A2BAF0-9EF1-DCF2-EED8-B79319C803BD}"/>
              </a:ext>
            </a:extLst>
          </p:cNvPr>
          <p:cNvGrpSpPr/>
          <p:nvPr/>
        </p:nvGrpSpPr>
        <p:grpSpPr>
          <a:xfrm>
            <a:off x="627551" y="710269"/>
            <a:ext cx="4694727" cy="4837387"/>
            <a:chOff x="627551" y="918018"/>
            <a:chExt cx="4694727" cy="4837387"/>
          </a:xfrm>
        </p:grpSpPr>
        <p:sp>
          <p:nvSpPr>
            <p:cNvPr id="5" name="TextBox 4">
              <a:extLst>
                <a:ext uri="{FF2B5EF4-FFF2-40B4-BE49-F238E27FC236}">
                  <a16:creationId xmlns:a16="http://schemas.microsoft.com/office/drawing/2014/main" id="{86069D18-88E9-0F7C-3B65-ADA531C727CB}"/>
                </a:ext>
              </a:extLst>
            </p:cNvPr>
            <p:cNvSpPr txBox="1"/>
            <p:nvPr/>
          </p:nvSpPr>
          <p:spPr>
            <a:xfrm>
              <a:off x="627551" y="918018"/>
              <a:ext cx="4009292" cy="646331"/>
            </a:xfrm>
            <a:prstGeom prst="rect">
              <a:avLst/>
            </a:prstGeom>
            <a:noFill/>
          </p:spPr>
          <p:txBody>
            <a:bodyPr wrap="square">
              <a:spAutoFit/>
            </a:bodyPr>
            <a:lstStyle/>
            <a:p>
              <a:r>
                <a:rPr lang="en-US" sz="3600" b="1" i="0" dirty="0">
                  <a:solidFill>
                    <a:srgbClr val="ECECF1"/>
                  </a:solidFill>
                  <a:effectLst/>
                  <a:latin typeface="Montserrat" panose="00000500000000000000" pitchFamily="2" charset="0"/>
                </a:rPr>
                <a:t>Conclusion</a:t>
              </a:r>
              <a:endParaRPr lang="en-US" sz="3600" b="1" dirty="0">
                <a:latin typeface="Montserrat" panose="00000500000000000000" pitchFamily="2" charset="0"/>
              </a:endParaRPr>
            </a:p>
          </p:txBody>
        </p:sp>
        <p:sp>
          <p:nvSpPr>
            <p:cNvPr id="6" name="TextBox 5">
              <a:extLst>
                <a:ext uri="{FF2B5EF4-FFF2-40B4-BE49-F238E27FC236}">
                  <a16:creationId xmlns:a16="http://schemas.microsoft.com/office/drawing/2014/main" id="{C4A6AD28-3AD7-D48A-CB3E-C20226AF173B}"/>
                </a:ext>
              </a:extLst>
            </p:cNvPr>
            <p:cNvSpPr txBox="1"/>
            <p:nvPr/>
          </p:nvSpPr>
          <p:spPr>
            <a:xfrm>
              <a:off x="865677" y="1967380"/>
              <a:ext cx="4456601" cy="3788025"/>
            </a:xfrm>
            <a:prstGeom prst="rect">
              <a:avLst/>
            </a:prstGeom>
            <a:noFill/>
          </p:spPr>
          <p:txBody>
            <a:bodyPr wrap="square">
              <a:spAutoFit/>
            </a:bodyPr>
            <a:lstStyle/>
            <a:p>
              <a:pPr>
                <a:lnSpc>
                  <a:spcPct val="150000"/>
                </a:lnSpc>
              </a:pPr>
              <a:r>
                <a:rPr lang="en-US" dirty="0">
                  <a:solidFill>
                    <a:schemeClr val="bg1"/>
                  </a:solidFill>
                </a:rPr>
                <a:t>This research highlights the importance of understanding malware not only for creating more effective security measures but also for recognizing potential vulnerabilities within systems. Our practical analysis of malware in controlled environments demonstrates how critical it is to have proactive defense strategies to prevent attacks and minimize the impact of infections.</a:t>
              </a:r>
              <a:endParaRPr lang="en-US" dirty="0">
                <a:solidFill>
                  <a:schemeClr val="bg1"/>
                </a:solidFill>
                <a:latin typeface="Montserrat" panose="00000500000000000000" pitchFamily="2" charset="0"/>
              </a:endParaRPr>
            </a:p>
          </p:txBody>
        </p:sp>
      </p:grpSp>
      <p:pic>
        <p:nvPicPr>
          <p:cNvPr id="8194" name="Picture 2" descr="Free photo cyber security concept with computer close up">
            <a:extLst>
              <a:ext uri="{FF2B5EF4-FFF2-40B4-BE49-F238E27FC236}">
                <a16:creationId xmlns:a16="http://schemas.microsoft.com/office/drawing/2014/main" id="{77983359-A29F-44F2-AD0E-3B727F9992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088"/>
          <a:stretch/>
        </p:blipFill>
        <p:spPr bwMode="auto">
          <a:xfrm>
            <a:off x="6211244" y="496686"/>
            <a:ext cx="5115079" cy="588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69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022012-F0A4-EAD0-5433-F3D20941C3F8}"/>
              </a:ext>
            </a:extLst>
          </p:cNvPr>
          <p:cNvSpPr txBox="1"/>
          <p:nvPr/>
        </p:nvSpPr>
        <p:spPr>
          <a:xfrm>
            <a:off x="1659924" y="2828147"/>
            <a:ext cx="8872151" cy="92333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5400" b="1" i="0" u="none" strike="noStrike" kern="1200" cap="none" spc="0" normalizeH="0" baseline="0" noProof="0" dirty="0">
                <a:ln>
                  <a:noFill/>
                </a:ln>
                <a:solidFill>
                  <a:schemeClr val="bg1"/>
                </a:solidFill>
                <a:effectLst/>
                <a:uLnTx/>
                <a:uFillTx/>
                <a:latin typeface="Montserrat" panose="00000500000000000000" pitchFamily="2" charset="0"/>
                <a:cs typeface="Segoe UI" panose="020B0502040204020203" pitchFamily="34" charset="0"/>
              </a:rPr>
              <a:t>Thank You!</a:t>
            </a:r>
          </a:p>
        </p:txBody>
      </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p159="http://schemas.microsoft.com/office/powerpoint/2015/09/main" xmlns:p15="http://schemas.microsoft.com/office/powerpoint/2012/main" xmlns:a14="http://schemas.microsoft.com/office/drawing/2010/main"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97DFED2-A714-F892-B029-8B154522144E}"/>
              </a:ext>
            </a:extLst>
          </p:cNvPr>
          <p:cNvGrpSpPr/>
          <p:nvPr/>
        </p:nvGrpSpPr>
        <p:grpSpPr>
          <a:xfrm>
            <a:off x="-168891" y="630605"/>
            <a:ext cx="12192000" cy="5452066"/>
            <a:chOff x="0" y="518301"/>
            <a:chExt cx="12192000" cy="5452066"/>
          </a:xfrm>
        </p:grpSpPr>
        <p:sp>
          <p:nvSpPr>
            <p:cNvPr id="12" name="TextBox 11">
              <a:extLst>
                <a:ext uri="{FF2B5EF4-FFF2-40B4-BE49-F238E27FC236}">
                  <a16:creationId xmlns:a16="http://schemas.microsoft.com/office/drawing/2014/main" id="{95E7D2E5-9A0B-6355-8998-CDF5BDABBCEE}"/>
                </a:ext>
              </a:extLst>
            </p:cNvPr>
            <p:cNvSpPr txBox="1"/>
            <p:nvPr/>
          </p:nvSpPr>
          <p:spPr>
            <a:xfrm>
              <a:off x="4484077" y="5508702"/>
              <a:ext cx="3223846" cy="461665"/>
            </a:xfrm>
            <a:prstGeom prst="rect">
              <a:avLst/>
            </a:prstGeom>
            <a:noFill/>
          </p:spPr>
          <p:txBody>
            <a:bodyPr wrap="square">
              <a:spAutoFit/>
            </a:bodyPr>
            <a:lstStyle/>
            <a:p>
              <a:pPr algn="ctr"/>
              <a:endParaRPr lang="en-US" sz="2400" b="1" dirty="0">
                <a:solidFill>
                  <a:schemeClr val="bg1"/>
                </a:solidFill>
                <a:latin typeface="Montserrat" panose="00000500000000000000" pitchFamily="2" charset="0"/>
                <a:cs typeface="Leelawadee" panose="020B0502040204020203" pitchFamily="34" charset="-34"/>
              </a:endParaRPr>
            </a:p>
          </p:txBody>
        </p:sp>
        <p:sp>
          <p:nvSpPr>
            <p:cNvPr id="4" name="TextBox 3">
              <a:extLst>
                <a:ext uri="{FF2B5EF4-FFF2-40B4-BE49-F238E27FC236}">
                  <a16:creationId xmlns:a16="http://schemas.microsoft.com/office/drawing/2014/main" id="{B7124E50-87BA-1982-E7EC-1397DB2C8146}"/>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Malware</a:t>
              </a:r>
              <a:endParaRPr lang="en-US" sz="3600" b="1" dirty="0">
                <a:latin typeface="Montserrat" panose="00000500000000000000" pitchFamily="2" charset="0"/>
              </a:endParaRPr>
            </a:p>
          </p:txBody>
        </p:sp>
      </p:grpSp>
      <p:sp>
        <p:nvSpPr>
          <p:cNvPr id="20" name="Rectangle 19">
            <a:extLst>
              <a:ext uri="{FF2B5EF4-FFF2-40B4-BE49-F238E27FC236}">
                <a16:creationId xmlns:a16="http://schemas.microsoft.com/office/drawing/2014/main" id="{1BCF68A4-0DB9-ACC1-C7D3-8F8C9EA5E3FC}"/>
              </a:ext>
            </a:extLst>
          </p:cNvPr>
          <p:cNvSpPr/>
          <p:nvPr/>
        </p:nvSpPr>
        <p:spPr>
          <a:xfrm>
            <a:off x="8016186"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F54E24-9437-D069-1AC4-13531CEECDF1}"/>
              </a:ext>
            </a:extLst>
          </p:cNvPr>
          <p:cNvSpPr/>
          <p:nvPr/>
        </p:nvSpPr>
        <p:spPr>
          <a:xfrm>
            <a:off x="4250323"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2DD9970-7ABF-2A9D-AA84-DB117766DC85}"/>
              </a:ext>
            </a:extLst>
          </p:cNvPr>
          <p:cNvSpPr/>
          <p:nvPr/>
        </p:nvSpPr>
        <p:spPr>
          <a:xfrm>
            <a:off x="514037"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6E6C1F88-287B-ED7F-E3A8-610909631399}"/>
              </a:ext>
            </a:extLst>
          </p:cNvPr>
          <p:cNvSpPr txBox="1"/>
          <p:nvPr/>
        </p:nvSpPr>
        <p:spPr>
          <a:xfrm>
            <a:off x="629857" y="5514761"/>
            <a:ext cx="3223846" cy="461665"/>
          </a:xfrm>
          <a:prstGeom prst="rect">
            <a:avLst/>
          </a:prstGeom>
          <a:noFill/>
        </p:spPr>
        <p:txBody>
          <a:bodyPr wrap="square">
            <a:spAutoFit/>
          </a:bodyPr>
          <a:lstStyle/>
          <a:p>
            <a:pPr algn="ctr"/>
            <a:r>
              <a:rPr lang="en-US" sz="2400" b="1" i="0" dirty="0">
                <a:solidFill>
                  <a:schemeClr val="bg1"/>
                </a:solidFill>
                <a:effectLst/>
                <a:latin typeface="Montserrat" panose="00000500000000000000" pitchFamily="2" charset="0"/>
              </a:rPr>
              <a:t>Ransomware</a:t>
            </a:r>
            <a:endParaRPr lang="en-US" sz="2400" b="1" dirty="0">
              <a:solidFill>
                <a:schemeClr val="bg1"/>
              </a:solidFill>
              <a:latin typeface="Montserrat" panose="00000500000000000000" pitchFamily="2" charset="0"/>
            </a:endParaRPr>
          </a:p>
        </p:txBody>
      </p:sp>
      <p:sp>
        <p:nvSpPr>
          <p:cNvPr id="24" name="TextBox 23">
            <a:extLst>
              <a:ext uri="{FF2B5EF4-FFF2-40B4-BE49-F238E27FC236}">
                <a16:creationId xmlns:a16="http://schemas.microsoft.com/office/drawing/2014/main" id="{EDA0C82D-E415-A836-7E8F-836531C8ACFE}"/>
              </a:ext>
            </a:extLst>
          </p:cNvPr>
          <p:cNvSpPr txBox="1"/>
          <p:nvPr/>
        </p:nvSpPr>
        <p:spPr>
          <a:xfrm>
            <a:off x="8184431" y="5514762"/>
            <a:ext cx="3223846" cy="461665"/>
          </a:xfrm>
          <a:prstGeom prst="rect">
            <a:avLst/>
          </a:prstGeom>
          <a:noFill/>
        </p:spPr>
        <p:txBody>
          <a:bodyPr wrap="square">
            <a:spAutoFit/>
          </a:bodyPr>
          <a:lstStyle/>
          <a:p>
            <a:pPr algn="ctr"/>
            <a:r>
              <a:rPr lang="en-US" sz="2400" b="1" dirty="0">
                <a:solidFill>
                  <a:schemeClr val="bg1"/>
                </a:solidFill>
              </a:rPr>
              <a:t>Spyware</a:t>
            </a:r>
            <a:endParaRPr lang="en-US" sz="2400" b="1" dirty="0">
              <a:solidFill>
                <a:schemeClr val="bg1"/>
              </a:solidFill>
              <a:latin typeface="Montserrat" panose="00000500000000000000" pitchFamily="2" charset="0"/>
            </a:endParaRPr>
          </a:p>
        </p:txBody>
      </p:sp>
      <p:sp>
        <p:nvSpPr>
          <p:cNvPr id="25" name="TextBox 24">
            <a:extLst>
              <a:ext uri="{FF2B5EF4-FFF2-40B4-BE49-F238E27FC236}">
                <a16:creationId xmlns:a16="http://schemas.microsoft.com/office/drawing/2014/main" id="{63A6C925-AA4E-9DCC-8C31-56727702714B}"/>
              </a:ext>
            </a:extLst>
          </p:cNvPr>
          <p:cNvSpPr txBox="1"/>
          <p:nvPr/>
        </p:nvSpPr>
        <p:spPr>
          <a:xfrm>
            <a:off x="4520713" y="5514762"/>
            <a:ext cx="3223846" cy="461665"/>
          </a:xfrm>
          <a:prstGeom prst="rect">
            <a:avLst/>
          </a:prstGeom>
          <a:noFill/>
        </p:spPr>
        <p:txBody>
          <a:bodyPr wrap="square">
            <a:spAutoFit/>
          </a:bodyPr>
          <a:lstStyle/>
          <a:p>
            <a:pPr algn="ctr"/>
            <a:r>
              <a:rPr lang="en-US" sz="2400" b="1" dirty="0">
                <a:solidFill>
                  <a:schemeClr val="bg1"/>
                </a:solidFill>
                <a:latin typeface="Montserrat" panose="00000500000000000000" pitchFamily="2" charset="0"/>
              </a:rPr>
              <a:t>Adware</a:t>
            </a:r>
          </a:p>
        </p:txBody>
      </p:sp>
      <p:pic>
        <p:nvPicPr>
          <p:cNvPr id="27" name="Picture 10" descr="Ransomware explained: How it works and how to remove it | CSO Online">
            <a:extLst>
              <a:ext uri="{FF2B5EF4-FFF2-40B4-BE49-F238E27FC236}">
                <a16:creationId xmlns:a16="http://schemas.microsoft.com/office/drawing/2014/main" id="{836DF400-F3B2-0BF0-7CAD-106CB2B80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83" t="6031" r="15783" b="1605"/>
          <a:stretch>
            <a:fillRect/>
          </a:stretch>
        </p:blipFill>
        <p:spPr bwMode="auto">
          <a:xfrm>
            <a:off x="773373" y="2091758"/>
            <a:ext cx="3080330" cy="3208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02E454A0-C896-D151-A707-6A254D6B1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4" r="124"/>
          <a:stretch/>
        </p:blipFill>
        <p:spPr bwMode="auto">
          <a:xfrm>
            <a:off x="8237573" y="2091757"/>
            <a:ext cx="3170704" cy="3208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42B15C56-3AA4-B93F-0082-5EC8EDA76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5470" r="15470"/>
          <a:stretch/>
        </p:blipFill>
        <p:spPr bwMode="auto">
          <a:xfrm>
            <a:off x="4572922" y="2091757"/>
            <a:ext cx="3046155" cy="3208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5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E95FB78-1B7B-AE0B-D9B9-4C8ADE22E752}"/>
              </a:ext>
            </a:extLst>
          </p:cNvPr>
          <p:cNvGrpSpPr/>
          <p:nvPr/>
        </p:nvGrpSpPr>
        <p:grpSpPr>
          <a:xfrm>
            <a:off x="-168891" y="630605"/>
            <a:ext cx="12192000" cy="5452066"/>
            <a:chOff x="0" y="518301"/>
            <a:chExt cx="12192000" cy="5452066"/>
          </a:xfrm>
        </p:grpSpPr>
        <p:sp>
          <p:nvSpPr>
            <p:cNvPr id="21" name="TextBox 20">
              <a:extLst>
                <a:ext uri="{FF2B5EF4-FFF2-40B4-BE49-F238E27FC236}">
                  <a16:creationId xmlns:a16="http://schemas.microsoft.com/office/drawing/2014/main" id="{D23CDB9B-3DD0-672B-AB14-BA13902D4F18}"/>
                </a:ext>
              </a:extLst>
            </p:cNvPr>
            <p:cNvSpPr txBox="1"/>
            <p:nvPr/>
          </p:nvSpPr>
          <p:spPr>
            <a:xfrm>
              <a:off x="4484077" y="5508702"/>
              <a:ext cx="3223846" cy="461665"/>
            </a:xfrm>
            <a:prstGeom prst="rect">
              <a:avLst/>
            </a:prstGeom>
            <a:noFill/>
          </p:spPr>
          <p:txBody>
            <a:bodyPr wrap="square">
              <a:spAutoFit/>
            </a:bodyPr>
            <a:lstStyle/>
            <a:p>
              <a:pPr algn="ctr"/>
              <a:endParaRPr lang="en-US" sz="2400" b="1" dirty="0">
                <a:solidFill>
                  <a:schemeClr val="bg1"/>
                </a:solidFill>
                <a:latin typeface="Montserrat" panose="00000500000000000000" pitchFamily="2" charset="0"/>
                <a:cs typeface="Leelawadee" panose="020B0502040204020203" pitchFamily="34" charset="-34"/>
              </a:endParaRPr>
            </a:p>
          </p:txBody>
        </p:sp>
        <p:sp>
          <p:nvSpPr>
            <p:cNvPr id="19" name="TextBox 18">
              <a:extLst>
                <a:ext uri="{FF2B5EF4-FFF2-40B4-BE49-F238E27FC236}">
                  <a16:creationId xmlns:a16="http://schemas.microsoft.com/office/drawing/2014/main" id="{CFE7A369-13F9-264F-A9C3-11EEEA15652C}"/>
                </a:ext>
              </a:extLst>
            </p:cNvPr>
            <p:cNvSpPr txBox="1"/>
            <p:nvPr/>
          </p:nvSpPr>
          <p:spPr>
            <a:xfrm>
              <a:off x="0" y="518301"/>
              <a:ext cx="12192000" cy="646331"/>
            </a:xfrm>
            <a:prstGeom prst="rect">
              <a:avLst/>
            </a:prstGeom>
            <a:noFill/>
          </p:spPr>
          <p:txBody>
            <a:bodyPr wrap="square">
              <a:spAutoFit/>
            </a:bodyPr>
            <a:lstStyle/>
            <a:p>
              <a:pPr algn="ctr"/>
              <a:r>
                <a:rPr lang="en-US" sz="3600" b="1" i="0" dirty="0">
                  <a:solidFill>
                    <a:srgbClr val="ECECF1"/>
                  </a:solidFill>
                  <a:effectLst/>
                  <a:latin typeface="Montserrat" panose="00000500000000000000" pitchFamily="2" charset="0"/>
                </a:rPr>
                <a:t>Types Of </a:t>
              </a:r>
              <a:r>
                <a:rPr lang="en-US" sz="3600" b="1" dirty="0">
                  <a:solidFill>
                    <a:srgbClr val="ECECF1"/>
                  </a:solidFill>
                  <a:latin typeface="Montserrat" panose="00000500000000000000" pitchFamily="2" charset="0"/>
                </a:rPr>
                <a:t>Malware</a:t>
              </a:r>
              <a:endParaRPr lang="en-US" sz="3600" b="1" dirty="0">
                <a:latin typeface="Montserrat" panose="00000500000000000000" pitchFamily="2" charset="0"/>
              </a:endParaRPr>
            </a:p>
          </p:txBody>
        </p:sp>
      </p:grpSp>
      <p:sp>
        <p:nvSpPr>
          <p:cNvPr id="23" name="Rectangle 22">
            <a:extLst>
              <a:ext uri="{FF2B5EF4-FFF2-40B4-BE49-F238E27FC236}">
                <a16:creationId xmlns:a16="http://schemas.microsoft.com/office/drawing/2014/main" id="{480C8512-5D78-E47A-6BEE-DDA1A8E0A472}"/>
              </a:ext>
            </a:extLst>
          </p:cNvPr>
          <p:cNvSpPr/>
          <p:nvPr/>
        </p:nvSpPr>
        <p:spPr>
          <a:xfrm>
            <a:off x="7986609" y="1797345"/>
            <a:ext cx="3421668" cy="4333399"/>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E6B637A-2F1B-C69F-D260-7B859822D15B}"/>
              </a:ext>
            </a:extLst>
          </p:cNvPr>
          <p:cNvSpPr/>
          <p:nvPr/>
        </p:nvSpPr>
        <p:spPr>
          <a:xfrm>
            <a:off x="4250323"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BA05CC7-C360-B513-7790-4187F6584416}"/>
              </a:ext>
            </a:extLst>
          </p:cNvPr>
          <p:cNvSpPr/>
          <p:nvPr/>
        </p:nvSpPr>
        <p:spPr>
          <a:xfrm>
            <a:off x="514037" y="1791698"/>
            <a:ext cx="3560336" cy="4339046"/>
          </a:xfrm>
          <a:prstGeom prst="rect">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0F253499-E85C-ECD4-B47C-F57B53FC6F4A}"/>
              </a:ext>
            </a:extLst>
          </p:cNvPr>
          <p:cNvSpPr txBox="1"/>
          <p:nvPr/>
        </p:nvSpPr>
        <p:spPr>
          <a:xfrm>
            <a:off x="629857" y="5514761"/>
            <a:ext cx="3223846" cy="461665"/>
          </a:xfrm>
          <a:prstGeom prst="rect">
            <a:avLst/>
          </a:prstGeom>
          <a:noFill/>
        </p:spPr>
        <p:txBody>
          <a:bodyPr wrap="square">
            <a:spAutoFit/>
          </a:bodyPr>
          <a:lstStyle/>
          <a:p>
            <a:pPr algn="ctr"/>
            <a:r>
              <a:rPr lang="en-US" sz="2400" b="1" dirty="0">
                <a:solidFill>
                  <a:schemeClr val="bg1"/>
                </a:solidFill>
              </a:rPr>
              <a:t>Rootkits</a:t>
            </a:r>
            <a:endParaRPr lang="en-US" sz="2400" b="1" dirty="0">
              <a:solidFill>
                <a:schemeClr val="bg1"/>
              </a:solidFill>
              <a:latin typeface="Montserrat" panose="00000500000000000000" pitchFamily="2" charset="0"/>
            </a:endParaRPr>
          </a:p>
        </p:txBody>
      </p:sp>
      <p:sp>
        <p:nvSpPr>
          <p:cNvPr id="27" name="TextBox 26">
            <a:extLst>
              <a:ext uri="{FF2B5EF4-FFF2-40B4-BE49-F238E27FC236}">
                <a16:creationId xmlns:a16="http://schemas.microsoft.com/office/drawing/2014/main" id="{F12D6AE9-0B2A-AC2E-8485-2BE1D6C7C167}"/>
              </a:ext>
            </a:extLst>
          </p:cNvPr>
          <p:cNvSpPr txBox="1"/>
          <p:nvPr/>
        </p:nvSpPr>
        <p:spPr>
          <a:xfrm>
            <a:off x="8123195" y="5514760"/>
            <a:ext cx="3223846" cy="461665"/>
          </a:xfrm>
          <a:prstGeom prst="rect">
            <a:avLst/>
          </a:prstGeom>
          <a:noFill/>
        </p:spPr>
        <p:txBody>
          <a:bodyPr wrap="square">
            <a:spAutoFit/>
          </a:bodyPr>
          <a:lstStyle/>
          <a:p>
            <a:pPr algn="ctr"/>
            <a:r>
              <a:rPr lang="en-US" sz="2400" b="1" dirty="0">
                <a:solidFill>
                  <a:schemeClr val="bg1"/>
                </a:solidFill>
              </a:rPr>
              <a:t>Malicious </a:t>
            </a:r>
            <a:r>
              <a:rPr lang="en-US" sz="2400" b="1" dirty="0" err="1">
                <a:solidFill>
                  <a:schemeClr val="bg1"/>
                </a:solidFill>
              </a:rPr>
              <a:t>cryptomining</a:t>
            </a:r>
            <a:r>
              <a:rPr lang="en-US" sz="2400" b="1" dirty="0">
                <a:solidFill>
                  <a:schemeClr val="bg1"/>
                </a:solidFill>
              </a:rPr>
              <a:t> </a:t>
            </a:r>
            <a:endParaRPr lang="en-US" sz="2400" b="1" dirty="0">
              <a:solidFill>
                <a:schemeClr val="bg1"/>
              </a:solidFill>
              <a:latin typeface="Montserrat" panose="00000500000000000000" pitchFamily="2" charset="0"/>
              <a:cs typeface="Leelawadee" panose="020B0502040204020203" pitchFamily="34" charset="-34"/>
            </a:endParaRPr>
          </a:p>
        </p:txBody>
      </p:sp>
      <p:sp>
        <p:nvSpPr>
          <p:cNvPr id="28" name="TextBox 27">
            <a:extLst>
              <a:ext uri="{FF2B5EF4-FFF2-40B4-BE49-F238E27FC236}">
                <a16:creationId xmlns:a16="http://schemas.microsoft.com/office/drawing/2014/main" id="{946C0E8E-9261-C143-5A24-469AA31445CC}"/>
              </a:ext>
            </a:extLst>
          </p:cNvPr>
          <p:cNvSpPr txBox="1"/>
          <p:nvPr/>
        </p:nvSpPr>
        <p:spPr>
          <a:xfrm>
            <a:off x="4520713" y="5514762"/>
            <a:ext cx="3223846" cy="461665"/>
          </a:xfrm>
          <a:prstGeom prst="rect">
            <a:avLst/>
          </a:prstGeom>
          <a:noFill/>
        </p:spPr>
        <p:txBody>
          <a:bodyPr wrap="square">
            <a:spAutoFit/>
          </a:bodyPr>
          <a:lstStyle/>
          <a:p>
            <a:pPr algn="ctr"/>
            <a:r>
              <a:rPr lang="en-US" sz="2400" b="1" dirty="0">
                <a:solidFill>
                  <a:schemeClr val="bg1"/>
                </a:solidFill>
              </a:rPr>
              <a:t>Keylogger </a:t>
            </a:r>
            <a:endParaRPr lang="en-US" sz="2400" b="1" dirty="0">
              <a:solidFill>
                <a:schemeClr val="bg1"/>
              </a:solidFill>
              <a:latin typeface="Montserrat" panose="00000500000000000000" pitchFamily="2" charset="0"/>
            </a:endParaRPr>
          </a:p>
        </p:txBody>
      </p:sp>
      <p:pic>
        <p:nvPicPr>
          <p:cNvPr id="29" name="Picture 6">
            <a:extLst>
              <a:ext uri="{FF2B5EF4-FFF2-40B4-BE49-F238E27FC236}">
                <a16:creationId xmlns:a16="http://schemas.microsoft.com/office/drawing/2014/main" id="{DFD70197-D4ED-A07B-749D-979ED9D9D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397" r="19397"/>
          <a:stretch/>
        </p:blipFill>
        <p:spPr bwMode="auto">
          <a:xfrm>
            <a:off x="740490" y="2181375"/>
            <a:ext cx="3113213" cy="3179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10">
            <a:extLst>
              <a:ext uri="{FF2B5EF4-FFF2-40B4-BE49-F238E27FC236}">
                <a16:creationId xmlns:a16="http://schemas.microsoft.com/office/drawing/2014/main" id="{CEF8F27E-CCCF-8E96-2F02-4FCCA5CC2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849" r="15849"/>
          <a:stretch/>
        </p:blipFill>
        <p:spPr bwMode="auto">
          <a:xfrm>
            <a:off x="4409160" y="2129305"/>
            <a:ext cx="3218466" cy="3231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ryptojacking: Can Your Business Avoid It?">
            <a:extLst>
              <a:ext uri="{FF2B5EF4-FFF2-40B4-BE49-F238E27FC236}">
                <a16:creationId xmlns:a16="http://schemas.microsoft.com/office/drawing/2014/main" id="{A9C7CF42-532A-14E0-26F5-26B29D2AB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195" y="2112703"/>
            <a:ext cx="3148495" cy="3264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3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BB9317-1EB2-A674-E0B6-27D127894553}"/>
              </a:ext>
            </a:extLst>
          </p:cNvPr>
          <p:cNvGrpSpPr/>
          <p:nvPr/>
        </p:nvGrpSpPr>
        <p:grpSpPr>
          <a:xfrm>
            <a:off x="492368" y="447675"/>
            <a:ext cx="11699632" cy="5962650"/>
            <a:chOff x="492368" y="447675"/>
            <a:chExt cx="11699632" cy="5962650"/>
          </a:xfrm>
        </p:grpSpPr>
        <p:pic>
          <p:nvPicPr>
            <p:cNvPr id="2" name="Picture 2" descr="Free photo 3d internet secuirty badge">
              <a:extLst>
                <a:ext uri="{FF2B5EF4-FFF2-40B4-BE49-F238E27FC236}">
                  <a16:creationId xmlns:a16="http://schemas.microsoft.com/office/drawing/2014/main" id="{00F49D12-F34A-3A4D-073D-DFEFB7FED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447675"/>
              <a:ext cx="5962650" cy="59626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CDE259F-42E4-6A00-BAD5-764FB00773F5}"/>
                </a:ext>
              </a:extLst>
            </p:cNvPr>
            <p:cNvGrpSpPr/>
            <p:nvPr/>
          </p:nvGrpSpPr>
          <p:grpSpPr>
            <a:xfrm>
              <a:off x="492368" y="630296"/>
              <a:ext cx="6940061" cy="5424275"/>
              <a:chOff x="492368" y="630296"/>
              <a:chExt cx="6940061" cy="5424275"/>
            </a:xfrm>
          </p:grpSpPr>
          <p:sp>
            <p:nvSpPr>
              <p:cNvPr id="6" name="TextBox 5">
                <a:extLst>
                  <a:ext uri="{FF2B5EF4-FFF2-40B4-BE49-F238E27FC236}">
                    <a16:creationId xmlns:a16="http://schemas.microsoft.com/office/drawing/2014/main" id="{7B5871EC-4BBD-F7C0-0231-4FE989E6E555}"/>
                  </a:ext>
                </a:extLst>
              </p:cNvPr>
              <p:cNvSpPr txBox="1"/>
              <p:nvPr/>
            </p:nvSpPr>
            <p:spPr>
              <a:xfrm>
                <a:off x="492368" y="630296"/>
                <a:ext cx="5736981" cy="830997"/>
              </a:xfrm>
              <a:prstGeom prst="rect">
                <a:avLst/>
              </a:prstGeom>
              <a:noFill/>
            </p:spPr>
            <p:txBody>
              <a:bodyPr wrap="square">
                <a:spAutoFit/>
              </a:bodyPr>
              <a:lstStyle/>
              <a:p>
                <a:r>
                  <a:rPr lang="en-US" sz="4800" b="1" dirty="0">
                    <a:solidFill>
                      <a:schemeClr val="bg1"/>
                    </a:solidFill>
                  </a:rPr>
                  <a:t>Malware Analysis</a:t>
                </a:r>
                <a:endParaRPr lang="en-US" sz="4800" b="1" dirty="0">
                  <a:solidFill>
                    <a:schemeClr val="bg1"/>
                  </a:solidFill>
                  <a:latin typeface="Montserrat" panose="00000500000000000000" pitchFamily="2" charset="0"/>
                </a:endParaRPr>
              </a:p>
            </p:txBody>
          </p:sp>
          <p:grpSp>
            <p:nvGrpSpPr>
              <p:cNvPr id="9" name="Group 8">
                <a:extLst>
                  <a:ext uri="{FF2B5EF4-FFF2-40B4-BE49-F238E27FC236}">
                    <a16:creationId xmlns:a16="http://schemas.microsoft.com/office/drawing/2014/main" id="{417F454C-63E5-22F4-FBAE-69D2F4D8B1A4}"/>
                  </a:ext>
                </a:extLst>
              </p:cNvPr>
              <p:cNvGrpSpPr/>
              <p:nvPr/>
            </p:nvGrpSpPr>
            <p:grpSpPr>
              <a:xfrm>
                <a:off x="492368" y="3305909"/>
                <a:ext cx="6940061" cy="2748662"/>
                <a:chOff x="492368" y="3305909"/>
                <a:chExt cx="6940061" cy="2748662"/>
              </a:xfrm>
            </p:grpSpPr>
            <p:sp>
              <p:nvSpPr>
                <p:cNvPr id="3" name="Rectangle 2">
                  <a:extLst>
                    <a:ext uri="{FF2B5EF4-FFF2-40B4-BE49-F238E27FC236}">
                      <a16:creationId xmlns:a16="http://schemas.microsoft.com/office/drawing/2014/main" id="{4797E9D4-C780-8348-7C0D-1E5F88F9C4E8}"/>
                    </a:ext>
                  </a:extLst>
                </p:cNvPr>
                <p:cNvSpPr/>
                <p:nvPr/>
              </p:nvSpPr>
              <p:spPr>
                <a:xfrm>
                  <a:off x="492368" y="3305909"/>
                  <a:ext cx="6940061" cy="2748662"/>
                </a:xfrm>
                <a:prstGeom prst="rect">
                  <a:avLst/>
                </a:prstGeom>
                <a:gradFill>
                  <a:gsLst>
                    <a:gs pos="0">
                      <a:schemeClr val="accent4"/>
                    </a:gs>
                    <a:gs pos="44000">
                      <a:srgbClr val="41258C"/>
                    </a:gs>
                    <a:gs pos="100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EAF5210-78D8-4448-3053-CA77402422EB}"/>
                    </a:ext>
                  </a:extLst>
                </p:cNvPr>
                <p:cNvSpPr txBox="1"/>
                <p:nvPr/>
              </p:nvSpPr>
              <p:spPr>
                <a:xfrm>
                  <a:off x="741927" y="3496826"/>
                  <a:ext cx="6440942" cy="2031325"/>
                </a:xfrm>
                <a:prstGeom prst="rect">
                  <a:avLst/>
                </a:prstGeom>
                <a:noFill/>
              </p:spPr>
              <p:txBody>
                <a:bodyPr wrap="square">
                  <a:spAutoFit/>
                </a:bodyPr>
                <a:lstStyle/>
                <a:p>
                  <a:endParaRPr lang="en-US" dirty="0">
                    <a:solidFill>
                      <a:schemeClr val="bg1"/>
                    </a:solidFill>
                  </a:endParaRPr>
                </a:p>
                <a:p>
                  <a:r>
                    <a:rPr lang="en-US" dirty="0">
                      <a:solidFill>
                        <a:schemeClr val="bg1"/>
                      </a:solidFill>
                    </a:rPr>
                    <a:t>Malware analysis involves dissecting malicious software to understand its structure, behavior, and impact. The goal is to identify its characteristics, origin, and functionality to mitigate its threat and prevent future attacks. This process includes various types of analysis, best practices, and key stages that help in comprehensively understanding and neutralizing malware threats.</a:t>
                  </a:r>
                </a:p>
              </p:txBody>
            </p:sp>
          </p:grpSp>
        </p:grpSp>
      </p:grpSp>
    </p:spTree>
    <p:extLst>
      <p:ext uri="{BB962C8B-B14F-4D97-AF65-F5344CB8AC3E}">
        <p14:creationId xmlns:p14="http://schemas.microsoft.com/office/powerpoint/2010/main" val="2869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84FF24F-F737-BB40-1A28-55498C7C5E4B}"/>
              </a:ext>
            </a:extLst>
          </p:cNvPr>
          <p:cNvSpPr txBox="1"/>
          <p:nvPr/>
        </p:nvSpPr>
        <p:spPr>
          <a:xfrm>
            <a:off x="432293" y="468941"/>
            <a:ext cx="6900662" cy="707886"/>
          </a:xfrm>
          <a:prstGeom prst="rect">
            <a:avLst/>
          </a:prstGeom>
          <a:noFill/>
        </p:spPr>
        <p:txBody>
          <a:bodyPr wrap="square">
            <a:spAutoFit/>
          </a:bodyPr>
          <a:lstStyle/>
          <a:p>
            <a:r>
              <a:rPr lang="en-US" sz="4000" b="1" dirty="0">
                <a:solidFill>
                  <a:schemeClr val="bg1"/>
                </a:solidFill>
              </a:rPr>
              <a:t>Type of Malware Analysis</a:t>
            </a:r>
            <a:endParaRPr lang="en-US" sz="4000" b="1" dirty="0">
              <a:solidFill>
                <a:schemeClr val="bg1"/>
              </a:solidFill>
              <a:latin typeface="Montserrat" panose="00000500000000000000" pitchFamily="2" charset="0"/>
            </a:endParaRPr>
          </a:p>
        </p:txBody>
      </p:sp>
      <p:grpSp>
        <p:nvGrpSpPr>
          <p:cNvPr id="20" name="Group 19">
            <a:extLst>
              <a:ext uri="{FF2B5EF4-FFF2-40B4-BE49-F238E27FC236}">
                <a16:creationId xmlns:a16="http://schemas.microsoft.com/office/drawing/2014/main" id="{05F80B6C-2C88-9477-905D-BF21DD1B44AB}"/>
              </a:ext>
            </a:extLst>
          </p:cNvPr>
          <p:cNvGrpSpPr/>
          <p:nvPr/>
        </p:nvGrpSpPr>
        <p:grpSpPr>
          <a:xfrm>
            <a:off x="432293" y="1613071"/>
            <a:ext cx="11234631" cy="4667212"/>
            <a:chOff x="576649" y="1753063"/>
            <a:chExt cx="11234631" cy="4667212"/>
          </a:xfrm>
        </p:grpSpPr>
        <p:pic>
          <p:nvPicPr>
            <p:cNvPr id="3074" name="Picture 2" descr="Free photo medium shot man holding device">
              <a:extLst>
                <a:ext uri="{FF2B5EF4-FFF2-40B4-BE49-F238E27FC236}">
                  <a16:creationId xmlns:a16="http://schemas.microsoft.com/office/drawing/2014/main" id="{8000DD95-5E76-F575-F509-53D57B6AFC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523"/>
            <a:stretch/>
          </p:blipFill>
          <p:spPr bwMode="auto">
            <a:xfrm>
              <a:off x="7778166" y="1753063"/>
              <a:ext cx="4033114" cy="4667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63310C22-4C5C-9240-4F9E-16E01D5BF60F}"/>
                </a:ext>
              </a:extLst>
            </p:cNvPr>
            <p:cNvGrpSpPr/>
            <p:nvPr/>
          </p:nvGrpSpPr>
          <p:grpSpPr>
            <a:xfrm>
              <a:off x="576649" y="1859595"/>
              <a:ext cx="6329239" cy="4560680"/>
              <a:chOff x="576649" y="1859595"/>
              <a:chExt cx="6329239" cy="4560680"/>
            </a:xfrm>
          </p:grpSpPr>
          <p:sp>
            <p:nvSpPr>
              <p:cNvPr id="3" name="Rectangle 2">
                <a:extLst>
                  <a:ext uri="{FF2B5EF4-FFF2-40B4-BE49-F238E27FC236}">
                    <a16:creationId xmlns:a16="http://schemas.microsoft.com/office/drawing/2014/main" id="{A39A08CE-CAF6-C822-7BE0-A1E5B12F8A33}"/>
                  </a:ext>
                </a:extLst>
              </p:cNvPr>
              <p:cNvSpPr/>
              <p:nvPr/>
            </p:nvSpPr>
            <p:spPr>
              <a:xfrm>
                <a:off x="582274" y="1859595"/>
                <a:ext cx="6323614" cy="2026993"/>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9F2D2D0-E3F9-9351-829C-FFF06380B6FC}"/>
                  </a:ext>
                </a:extLst>
              </p:cNvPr>
              <p:cNvSpPr/>
              <p:nvPr/>
            </p:nvSpPr>
            <p:spPr>
              <a:xfrm>
                <a:off x="576649" y="4393282"/>
                <a:ext cx="6323613" cy="2026993"/>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extBox 3">
            <a:extLst>
              <a:ext uri="{FF2B5EF4-FFF2-40B4-BE49-F238E27FC236}">
                <a16:creationId xmlns:a16="http://schemas.microsoft.com/office/drawing/2014/main" id="{1BB2FAB2-5AB2-EE85-15BC-B7B7311E9DAB}"/>
              </a:ext>
            </a:extLst>
          </p:cNvPr>
          <p:cNvSpPr txBox="1"/>
          <p:nvPr/>
        </p:nvSpPr>
        <p:spPr>
          <a:xfrm>
            <a:off x="432293" y="1995080"/>
            <a:ext cx="6345854" cy="1077218"/>
          </a:xfrm>
          <a:prstGeom prst="rect">
            <a:avLst/>
          </a:prstGeom>
          <a:noFill/>
        </p:spPr>
        <p:txBody>
          <a:bodyPr wrap="square">
            <a:spAutoFit/>
          </a:bodyPr>
          <a:lstStyle/>
          <a:p>
            <a:r>
              <a:rPr lang="en-US" b="1" dirty="0">
                <a:solidFill>
                  <a:schemeClr val="bg1"/>
                </a:solidFill>
              </a:rPr>
              <a:t>Static Malware Analysis</a:t>
            </a:r>
            <a:endParaRPr lang="en-US" dirty="0">
              <a:solidFill>
                <a:schemeClr val="bg1"/>
              </a:solidFill>
            </a:endParaRPr>
          </a:p>
          <a:p>
            <a:endParaRPr lang="en-US" dirty="0">
              <a:solidFill>
                <a:schemeClr val="bg1"/>
              </a:solidFill>
            </a:endParaRPr>
          </a:p>
          <a:p>
            <a:r>
              <a:rPr lang="en-US" sz="1400" dirty="0">
                <a:solidFill>
                  <a:schemeClr val="bg1"/>
                </a:solidFill>
              </a:rPr>
              <a:t>Examines malware files without executing the code, identifying harmful elements like filenames, IP addresses, and domains using tools like network analyzers.</a:t>
            </a:r>
          </a:p>
        </p:txBody>
      </p:sp>
      <p:sp>
        <p:nvSpPr>
          <p:cNvPr id="7" name="TextBox 6">
            <a:extLst>
              <a:ext uri="{FF2B5EF4-FFF2-40B4-BE49-F238E27FC236}">
                <a16:creationId xmlns:a16="http://schemas.microsoft.com/office/drawing/2014/main" id="{D28A541A-E3F7-5FF7-CA2F-81AB2F37A867}"/>
              </a:ext>
            </a:extLst>
          </p:cNvPr>
          <p:cNvSpPr txBox="1"/>
          <p:nvPr/>
        </p:nvSpPr>
        <p:spPr>
          <a:xfrm>
            <a:off x="525076" y="4515805"/>
            <a:ext cx="6138046" cy="1077218"/>
          </a:xfrm>
          <a:prstGeom prst="rect">
            <a:avLst/>
          </a:prstGeom>
          <a:noFill/>
        </p:spPr>
        <p:txBody>
          <a:bodyPr wrap="square">
            <a:spAutoFit/>
          </a:bodyPr>
          <a:lstStyle/>
          <a:p>
            <a:r>
              <a:rPr lang="en-US" b="1" dirty="0">
                <a:solidFill>
                  <a:schemeClr val="bg1"/>
                </a:solidFill>
              </a:rPr>
              <a:t>Dynamic Malware Analysis</a:t>
            </a:r>
          </a:p>
          <a:p>
            <a:endParaRPr lang="en-US" b="1" dirty="0">
              <a:solidFill>
                <a:schemeClr val="bg1"/>
              </a:solidFill>
            </a:endParaRPr>
          </a:p>
          <a:p>
            <a:r>
              <a:rPr lang="en-US" sz="1400" dirty="0">
                <a:solidFill>
                  <a:schemeClr val="bg1"/>
                </a:solidFill>
              </a:rPr>
              <a:t>Involves running the malware in a sandbox—an isolated virtual environment—allowing safe observation of its behavior without risking system infection.</a:t>
            </a:r>
          </a:p>
        </p:txBody>
      </p:sp>
    </p:spTree>
    <p:extLst>
      <p:ext uri="{BB962C8B-B14F-4D97-AF65-F5344CB8AC3E}">
        <p14:creationId xmlns:p14="http://schemas.microsoft.com/office/powerpoint/2010/main" val="126314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9E89EBF-4A69-6151-39EE-E14EB9200DC2}"/>
              </a:ext>
            </a:extLst>
          </p:cNvPr>
          <p:cNvGrpSpPr/>
          <p:nvPr/>
        </p:nvGrpSpPr>
        <p:grpSpPr>
          <a:xfrm>
            <a:off x="329992" y="311511"/>
            <a:ext cx="11110424" cy="5616370"/>
            <a:chOff x="155455" y="436923"/>
            <a:chExt cx="11110424" cy="5616370"/>
          </a:xfrm>
        </p:grpSpPr>
        <p:pic>
          <p:nvPicPr>
            <p:cNvPr id="4098" name="Picture 2" descr="Vector futuristic lock shield protection vector">
              <a:extLst>
                <a:ext uri="{FF2B5EF4-FFF2-40B4-BE49-F238E27FC236}">
                  <a16:creationId xmlns:a16="http://schemas.microsoft.com/office/drawing/2014/main" id="{F7D6BD22-C5CC-C4A8-BF29-5556F13216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09" t="7508" r="4307" b="9597"/>
            <a:stretch/>
          </p:blipFill>
          <p:spPr bwMode="auto">
            <a:xfrm>
              <a:off x="7122021" y="1055530"/>
              <a:ext cx="3907489" cy="4997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068B3019-BF6E-D0E4-BC9E-669E2BE8D3EE}"/>
                </a:ext>
              </a:extLst>
            </p:cNvPr>
            <p:cNvGrpSpPr/>
            <p:nvPr/>
          </p:nvGrpSpPr>
          <p:grpSpPr>
            <a:xfrm>
              <a:off x="155455" y="436923"/>
              <a:ext cx="8173830" cy="1730455"/>
              <a:chOff x="155455" y="-540648"/>
              <a:chExt cx="8173830" cy="1730455"/>
            </a:xfrm>
          </p:grpSpPr>
          <p:sp>
            <p:nvSpPr>
              <p:cNvPr id="13" name="TextBox 12">
                <a:extLst>
                  <a:ext uri="{FF2B5EF4-FFF2-40B4-BE49-F238E27FC236}">
                    <a16:creationId xmlns:a16="http://schemas.microsoft.com/office/drawing/2014/main" id="{6E31F632-1C4B-4F49-3617-A860106BF7CE}"/>
                  </a:ext>
                </a:extLst>
              </p:cNvPr>
              <p:cNvSpPr txBox="1"/>
              <p:nvPr/>
            </p:nvSpPr>
            <p:spPr>
              <a:xfrm>
                <a:off x="155455" y="-540648"/>
                <a:ext cx="6042060" cy="646331"/>
              </a:xfrm>
              <a:prstGeom prst="rect">
                <a:avLst/>
              </a:prstGeom>
              <a:noFill/>
            </p:spPr>
            <p:txBody>
              <a:bodyPr wrap="square">
                <a:spAutoFit/>
              </a:bodyPr>
              <a:lstStyle/>
              <a:p>
                <a:r>
                  <a:rPr lang="en-US" sz="3600" b="1" dirty="0">
                    <a:solidFill>
                      <a:schemeClr val="bg1"/>
                    </a:solidFill>
                  </a:rPr>
                  <a:t>Stages of Malware Analysis</a:t>
                </a:r>
                <a:endParaRPr lang="en-US" sz="3600" b="1" dirty="0">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A156AE8B-94AA-F724-6B0C-CD2B8B2E6142}"/>
                  </a:ext>
                </a:extLst>
              </p:cNvPr>
              <p:cNvSpPr txBox="1"/>
              <p:nvPr/>
            </p:nvSpPr>
            <p:spPr>
              <a:xfrm>
                <a:off x="4242937" y="725769"/>
                <a:ext cx="4086348" cy="464038"/>
              </a:xfrm>
              <a:prstGeom prst="rect">
                <a:avLst/>
              </a:prstGeom>
              <a:noFill/>
            </p:spPr>
            <p:txBody>
              <a:bodyPr wrap="square">
                <a:spAutoFit/>
              </a:bodyPr>
              <a:lstStyle/>
              <a:p>
                <a:pPr>
                  <a:lnSpc>
                    <a:spcPct val="150000"/>
                  </a:lnSpc>
                </a:pPr>
                <a:endParaRPr lang="en-US" b="1" dirty="0">
                  <a:solidFill>
                    <a:schemeClr val="bg1"/>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0938F4BC-4811-206B-896F-A9D38780AF9D}"/>
                </a:ext>
              </a:extLst>
            </p:cNvPr>
            <p:cNvGrpSpPr/>
            <p:nvPr/>
          </p:nvGrpSpPr>
          <p:grpSpPr>
            <a:xfrm>
              <a:off x="197149" y="1535826"/>
              <a:ext cx="11068730" cy="4049521"/>
              <a:chOff x="197149" y="1503588"/>
              <a:chExt cx="11068730" cy="4049521"/>
            </a:xfrm>
          </p:grpSpPr>
          <p:grpSp>
            <p:nvGrpSpPr>
              <p:cNvPr id="11" name="Group 10">
                <a:extLst>
                  <a:ext uri="{FF2B5EF4-FFF2-40B4-BE49-F238E27FC236}">
                    <a16:creationId xmlns:a16="http://schemas.microsoft.com/office/drawing/2014/main" id="{9B72BF66-089E-7479-0C58-C0763605617E}"/>
                  </a:ext>
                </a:extLst>
              </p:cNvPr>
              <p:cNvGrpSpPr/>
              <p:nvPr/>
            </p:nvGrpSpPr>
            <p:grpSpPr>
              <a:xfrm>
                <a:off x="197150" y="1503588"/>
                <a:ext cx="4355922" cy="676171"/>
                <a:chOff x="197150" y="1503588"/>
                <a:chExt cx="4355922" cy="676171"/>
              </a:xfrm>
            </p:grpSpPr>
            <p:sp>
              <p:nvSpPr>
                <p:cNvPr id="3" name="Rectangle: Rounded Corners 2">
                  <a:extLst>
                    <a:ext uri="{FF2B5EF4-FFF2-40B4-BE49-F238E27FC236}">
                      <a16:creationId xmlns:a16="http://schemas.microsoft.com/office/drawing/2014/main" id="{36113890-B295-AC8C-0685-86465B90ECC0}"/>
                    </a:ext>
                  </a:extLst>
                </p:cNvPr>
                <p:cNvSpPr/>
                <p:nvPr/>
              </p:nvSpPr>
              <p:spPr>
                <a:xfrm>
                  <a:off x="1371089" y="1533427"/>
                  <a:ext cx="3181983" cy="646332"/>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Montserrat" panose="00000500000000000000" pitchFamily="2" charset="0"/>
                  </a:endParaRPr>
                </a:p>
              </p:txBody>
            </p:sp>
            <p:sp>
              <p:nvSpPr>
                <p:cNvPr id="6" name="Oval 5">
                  <a:extLst>
                    <a:ext uri="{FF2B5EF4-FFF2-40B4-BE49-F238E27FC236}">
                      <a16:creationId xmlns:a16="http://schemas.microsoft.com/office/drawing/2014/main" id="{17548A55-4651-B2F4-E50A-DAE8C0B3E917}"/>
                    </a:ext>
                  </a:extLst>
                </p:cNvPr>
                <p:cNvSpPr/>
                <p:nvPr/>
              </p:nvSpPr>
              <p:spPr>
                <a:xfrm>
                  <a:off x="197150" y="1503588"/>
                  <a:ext cx="1001656" cy="562504"/>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01</a:t>
                  </a:r>
                </a:p>
              </p:txBody>
            </p:sp>
          </p:grpSp>
          <p:sp>
            <p:nvSpPr>
              <p:cNvPr id="7" name="Oval 6">
                <a:extLst>
                  <a:ext uri="{FF2B5EF4-FFF2-40B4-BE49-F238E27FC236}">
                    <a16:creationId xmlns:a16="http://schemas.microsoft.com/office/drawing/2014/main" id="{8FFA6473-39B9-8184-6B6D-C4DA5F0B3C5F}"/>
                  </a:ext>
                </a:extLst>
              </p:cNvPr>
              <p:cNvSpPr/>
              <p:nvPr/>
            </p:nvSpPr>
            <p:spPr>
              <a:xfrm>
                <a:off x="197149" y="2677652"/>
                <a:ext cx="1001657" cy="639046"/>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02</a:t>
                </a:r>
              </a:p>
            </p:txBody>
          </p:sp>
          <p:grpSp>
            <p:nvGrpSpPr>
              <p:cNvPr id="25" name="Group 24">
                <a:extLst>
                  <a:ext uri="{FF2B5EF4-FFF2-40B4-BE49-F238E27FC236}">
                    <a16:creationId xmlns:a16="http://schemas.microsoft.com/office/drawing/2014/main" id="{9C329155-97B6-D99B-98DE-498719C2E852}"/>
                  </a:ext>
                </a:extLst>
              </p:cNvPr>
              <p:cNvGrpSpPr/>
              <p:nvPr/>
            </p:nvGrpSpPr>
            <p:grpSpPr>
              <a:xfrm>
                <a:off x="197149" y="3995232"/>
                <a:ext cx="11068730" cy="1557877"/>
                <a:chOff x="197149" y="3995232"/>
                <a:chExt cx="11068730" cy="1557877"/>
              </a:xfrm>
            </p:grpSpPr>
            <p:sp>
              <p:nvSpPr>
                <p:cNvPr id="8" name="Oval 7">
                  <a:extLst>
                    <a:ext uri="{FF2B5EF4-FFF2-40B4-BE49-F238E27FC236}">
                      <a16:creationId xmlns:a16="http://schemas.microsoft.com/office/drawing/2014/main" id="{AA910C73-CD23-5CC1-E393-AF283A7E731F}"/>
                    </a:ext>
                  </a:extLst>
                </p:cNvPr>
                <p:cNvSpPr/>
                <p:nvPr/>
              </p:nvSpPr>
              <p:spPr>
                <a:xfrm>
                  <a:off x="197149" y="3995232"/>
                  <a:ext cx="1001658" cy="639046"/>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03</a:t>
                  </a:r>
                </a:p>
              </p:txBody>
            </p:sp>
            <p:sp>
              <p:nvSpPr>
                <p:cNvPr id="22" name="TextBox 21">
                  <a:extLst>
                    <a:ext uri="{FF2B5EF4-FFF2-40B4-BE49-F238E27FC236}">
                      <a16:creationId xmlns:a16="http://schemas.microsoft.com/office/drawing/2014/main" id="{A84D2EF1-977B-A2F7-D7BB-D71F76A61C8C}"/>
                    </a:ext>
                  </a:extLst>
                </p:cNvPr>
                <p:cNvSpPr txBox="1"/>
                <p:nvPr/>
              </p:nvSpPr>
              <p:spPr>
                <a:xfrm>
                  <a:off x="8921264" y="5091444"/>
                  <a:ext cx="2344615" cy="461665"/>
                </a:xfrm>
                <a:prstGeom prst="rect">
                  <a:avLst/>
                </a:prstGeom>
                <a:noFill/>
              </p:spPr>
              <p:txBody>
                <a:bodyPr wrap="square">
                  <a:spAutoFit/>
                </a:bodyPr>
                <a:lstStyle/>
                <a:p>
                  <a:endParaRPr lang="en-US" sz="2400" dirty="0"/>
                </a:p>
              </p:txBody>
            </p:sp>
          </p:grpSp>
        </p:grpSp>
      </p:grpSp>
      <p:sp>
        <p:nvSpPr>
          <p:cNvPr id="29" name="Oval 28">
            <a:extLst>
              <a:ext uri="{FF2B5EF4-FFF2-40B4-BE49-F238E27FC236}">
                <a16:creationId xmlns:a16="http://schemas.microsoft.com/office/drawing/2014/main" id="{B5476391-FC03-27BD-A9CF-CD2C5B835894}"/>
              </a:ext>
            </a:extLst>
          </p:cNvPr>
          <p:cNvSpPr/>
          <p:nvPr/>
        </p:nvSpPr>
        <p:spPr>
          <a:xfrm>
            <a:off x="371686" y="5222006"/>
            <a:ext cx="1001658" cy="546796"/>
          </a:xfrm>
          <a:prstGeom prst="ellipse">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Montserrat" panose="00000500000000000000" pitchFamily="2" charset="0"/>
              </a:rPr>
              <a:t>04</a:t>
            </a:r>
          </a:p>
        </p:txBody>
      </p:sp>
      <p:sp>
        <p:nvSpPr>
          <p:cNvPr id="33" name="TextBox 32">
            <a:extLst>
              <a:ext uri="{FF2B5EF4-FFF2-40B4-BE49-F238E27FC236}">
                <a16:creationId xmlns:a16="http://schemas.microsoft.com/office/drawing/2014/main" id="{900B18FF-F907-B7BC-CFE5-1AE177468E42}"/>
              </a:ext>
            </a:extLst>
          </p:cNvPr>
          <p:cNvSpPr txBox="1"/>
          <p:nvPr/>
        </p:nvSpPr>
        <p:spPr>
          <a:xfrm>
            <a:off x="1717248" y="1510278"/>
            <a:ext cx="3378305" cy="369332"/>
          </a:xfrm>
          <a:prstGeom prst="rect">
            <a:avLst/>
          </a:prstGeom>
          <a:noFill/>
        </p:spPr>
        <p:txBody>
          <a:bodyPr wrap="square">
            <a:spAutoFit/>
          </a:bodyPr>
          <a:lstStyle/>
          <a:p>
            <a:r>
              <a:rPr lang="en-US" b="1" dirty="0">
                <a:solidFill>
                  <a:schemeClr val="bg1"/>
                </a:solidFill>
              </a:rPr>
              <a:t>Static properties analysis</a:t>
            </a:r>
            <a:endParaRPr lang="en-US" sz="1800" b="1" dirty="0">
              <a:solidFill>
                <a:schemeClr val="bg1"/>
              </a:solidFill>
            </a:endParaRPr>
          </a:p>
        </p:txBody>
      </p:sp>
      <p:sp>
        <p:nvSpPr>
          <p:cNvPr id="36" name="Rectangle: Rounded Corners 35">
            <a:extLst>
              <a:ext uri="{FF2B5EF4-FFF2-40B4-BE49-F238E27FC236}">
                <a16:creationId xmlns:a16="http://schemas.microsoft.com/office/drawing/2014/main" id="{47F9A9E8-5A6E-8DEC-C148-79FCF8C5B1F3}"/>
              </a:ext>
            </a:extLst>
          </p:cNvPr>
          <p:cNvSpPr/>
          <p:nvPr/>
        </p:nvSpPr>
        <p:spPr>
          <a:xfrm>
            <a:off x="1545624" y="2568997"/>
            <a:ext cx="3181985" cy="646332"/>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Interactive behavior analysis</a:t>
            </a:r>
          </a:p>
        </p:txBody>
      </p:sp>
      <p:sp>
        <p:nvSpPr>
          <p:cNvPr id="37" name="Rectangle: Rounded Corners 36">
            <a:extLst>
              <a:ext uri="{FF2B5EF4-FFF2-40B4-BE49-F238E27FC236}">
                <a16:creationId xmlns:a16="http://schemas.microsoft.com/office/drawing/2014/main" id="{2E36E2CB-950F-F57B-573E-7F65B2D65831}"/>
              </a:ext>
            </a:extLst>
          </p:cNvPr>
          <p:cNvSpPr/>
          <p:nvPr/>
        </p:nvSpPr>
        <p:spPr>
          <a:xfrm>
            <a:off x="1545624" y="5133500"/>
            <a:ext cx="3181986" cy="646332"/>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Manual code reversing</a:t>
            </a:r>
          </a:p>
        </p:txBody>
      </p:sp>
      <p:sp>
        <p:nvSpPr>
          <p:cNvPr id="38" name="Rectangle: Rounded Corners 37">
            <a:extLst>
              <a:ext uri="{FF2B5EF4-FFF2-40B4-BE49-F238E27FC236}">
                <a16:creationId xmlns:a16="http://schemas.microsoft.com/office/drawing/2014/main" id="{8B11055F-85C4-72C6-CBA5-D1EA63E80024}"/>
              </a:ext>
            </a:extLst>
          </p:cNvPr>
          <p:cNvSpPr/>
          <p:nvPr/>
        </p:nvSpPr>
        <p:spPr>
          <a:xfrm>
            <a:off x="1532698" y="3836406"/>
            <a:ext cx="3156131" cy="676017"/>
          </a:xfrm>
          <a:prstGeom prst="roundRect">
            <a:avLst>
              <a:gd name="adj" fmla="val 50000"/>
            </a:avLst>
          </a:prstGeom>
          <a:solidFill>
            <a:schemeClr val="bg1">
              <a:lumMod val="5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Fully automated analysis</a:t>
            </a:r>
          </a:p>
        </p:txBody>
      </p:sp>
    </p:spTree>
    <p:extLst>
      <p:ext uri="{BB962C8B-B14F-4D97-AF65-F5344CB8AC3E}">
        <p14:creationId xmlns:p14="http://schemas.microsoft.com/office/powerpoint/2010/main" val="3855163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A11758-59DE-C343-1357-82D2239D4FFB}"/>
              </a:ext>
            </a:extLst>
          </p:cNvPr>
          <p:cNvSpPr txBox="1"/>
          <p:nvPr/>
        </p:nvSpPr>
        <p:spPr>
          <a:xfrm>
            <a:off x="496130" y="1865303"/>
            <a:ext cx="6277968" cy="1338828"/>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dirty="0">
                <a:solidFill>
                  <a:schemeClr val="bg1"/>
                </a:solidFill>
              </a:rPr>
              <a:t>A Trojan is a type of malware that hides within a legitimate file or program to gain access to your device. Because Trojan malware is delivered inside a legitimate app or file, it’s very difficult to detect. Trojans are used to spy on victims, steal data, infect other programs, and inflict other harm.</a:t>
            </a:r>
          </a:p>
        </p:txBody>
      </p:sp>
      <p:pic>
        <p:nvPicPr>
          <p:cNvPr id="11" name="Picture 6">
            <a:extLst>
              <a:ext uri="{FF2B5EF4-FFF2-40B4-BE49-F238E27FC236}">
                <a16:creationId xmlns:a16="http://schemas.microsoft.com/office/drawing/2014/main" id="{37DCF444-C54B-3548-F9DF-E068BBDA7E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05" t="2" r="13281" b="2"/>
          <a:stretch/>
        </p:blipFill>
        <p:spPr bwMode="auto">
          <a:xfrm>
            <a:off x="7910003" y="855392"/>
            <a:ext cx="3269871" cy="4792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58F54E9-C18B-3080-6A01-D560EA43D831}"/>
              </a:ext>
            </a:extLst>
          </p:cNvPr>
          <p:cNvSpPr/>
          <p:nvPr/>
        </p:nvSpPr>
        <p:spPr>
          <a:xfrm>
            <a:off x="496131" y="351939"/>
            <a:ext cx="3720762" cy="1032978"/>
          </a:xfrm>
          <a:prstGeom prst="rect">
            <a:avLst/>
          </a:prstGeom>
          <a:gradFill>
            <a:gsLst>
              <a:gs pos="0">
                <a:srgbClr val="41258C"/>
              </a:gs>
              <a:gs pos="75000">
                <a:srgbClr val="32017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F4DBB96-C9A8-5385-F9C6-5F1821287651}"/>
              </a:ext>
            </a:extLst>
          </p:cNvPr>
          <p:cNvSpPr txBox="1"/>
          <p:nvPr/>
        </p:nvSpPr>
        <p:spPr>
          <a:xfrm>
            <a:off x="588364" y="501449"/>
            <a:ext cx="6093500" cy="707886"/>
          </a:xfrm>
          <a:prstGeom prst="rect">
            <a:avLst/>
          </a:prstGeom>
          <a:noFill/>
        </p:spPr>
        <p:txBody>
          <a:bodyPr wrap="square">
            <a:spAutoFit/>
          </a:bodyPr>
          <a:lstStyle/>
          <a:p>
            <a:r>
              <a:rPr lang="en-US" sz="4000" dirty="0">
                <a:solidFill>
                  <a:schemeClr val="bg1"/>
                </a:solidFill>
              </a:rPr>
              <a:t>What’s a Trojan</a:t>
            </a:r>
          </a:p>
        </p:txBody>
      </p:sp>
    </p:spTree>
    <p:extLst>
      <p:ext uri="{BB962C8B-B14F-4D97-AF65-F5344CB8AC3E}">
        <p14:creationId xmlns:p14="http://schemas.microsoft.com/office/powerpoint/2010/main" val="1892208822"/>
      </p:ext>
    </p:extLst>
  </p:cSld>
  <p:clrMapOvr>
    <a:masterClrMapping/>
  </p:clrMapOvr>
</p:sld>
</file>

<file path=ppt/theme/theme1.xml><?xml version="1.0" encoding="utf-8"?>
<a:theme xmlns:a="http://schemas.openxmlformats.org/drawingml/2006/main" name="Office Theme">
  <a:themeElements>
    <a:clrScheme name="Custom 447">
      <a:dk1>
        <a:srgbClr val="000000"/>
      </a:dk1>
      <a:lt1>
        <a:srgbClr val="FFFFFF"/>
      </a:lt1>
      <a:dk2>
        <a:srgbClr val="262626"/>
      </a:dk2>
      <a:lt2>
        <a:srgbClr val="FFFFFF"/>
      </a:lt2>
      <a:accent1>
        <a:srgbClr val="080C39"/>
      </a:accent1>
      <a:accent2>
        <a:srgbClr val="18297E"/>
      </a:accent2>
      <a:accent3>
        <a:srgbClr val="41258C"/>
      </a:accent3>
      <a:accent4>
        <a:srgbClr val="320175"/>
      </a:accent4>
      <a:accent5>
        <a:srgbClr val="2993FF"/>
      </a:accent5>
      <a:accent6>
        <a:srgbClr val="7F739A"/>
      </a:accent6>
      <a:hlink>
        <a:srgbClr val="FFFFFF"/>
      </a:hlink>
      <a:folHlink>
        <a:srgbClr val="59595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1743</Words>
  <Application>Microsoft Office PowerPoint</Application>
  <PresentationFormat>Widescreen</PresentationFormat>
  <Paragraphs>200</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 Solutions</dc:creator>
  <cp:lastModifiedBy>Ahmed Ehab</cp:lastModifiedBy>
  <cp:revision>7</cp:revision>
  <dcterms:created xsi:type="dcterms:W3CDTF">2023-06-08T10:24:05Z</dcterms:created>
  <dcterms:modified xsi:type="dcterms:W3CDTF">2024-10-23T15:32:31Z</dcterms:modified>
</cp:coreProperties>
</file>